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Microsoft_Equation1.bin" ContentType="application/vnd.openxmlformats-officedocument.oleObject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445" r:id="rId3"/>
    <p:sldId id="386" r:id="rId4"/>
    <p:sldId id="450" r:id="rId5"/>
    <p:sldId id="451" r:id="rId6"/>
    <p:sldId id="452" r:id="rId7"/>
    <p:sldId id="405" r:id="rId8"/>
    <p:sldId id="447" r:id="rId9"/>
    <p:sldId id="448" r:id="rId10"/>
    <p:sldId id="465" r:id="rId11"/>
    <p:sldId id="466" r:id="rId12"/>
    <p:sldId id="404" r:id="rId13"/>
    <p:sldId id="407" r:id="rId14"/>
    <p:sldId id="458" r:id="rId15"/>
    <p:sldId id="459" r:id="rId16"/>
    <p:sldId id="460" r:id="rId17"/>
    <p:sldId id="461" r:id="rId18"/>
    <p:sldId id="462" r:id="rId19"/>
    <p:sldId id="463" r:id="rId20"/>
    <p:sldId id="449" r:id="rId21"/>
    <p:sldId id="428" r:id="rId22"/>
    <p:sldId id="467" r:id="rId23"/>
    <p:sldId id="468" r:id="rId24"/>
    <p:sldId id="422" r:id="rId25"/>
    <p:sldId id="424" r:id="rId26"/>
    <p:sldId id="427" r:id="rId27"/>
    <p:sldId id="425" r:id="rId28"/>
    <p:sldId id="429" r:id="rId29"/>
    <p:sldId id="430" r:id="rId30"/>
    <p:sldId id="432" r:id="rId31"/>
    <p:sldId id="431" r:id="rId32"/>
    <p:sldId id="434" r:id="rId33"/>
    <p:sldId id="456" r:id="rId34"/>
    <p:sldId id="469" r:id="rId35"/>
    <p:sldId id="435" r:id="rId36"/>
    <p:sldId id="470" r:id="rId37"/>
    <p:sldId id="436" r:id="rId38"/>
    <p:sldId id="437" r:id="rId39"/>
    <p:sldId id="472" r:id="rId40"/>
    <p:sldId id="474" r:id="rId41"/>
    <p:sldId id="475" r:id="rId42"/>
    <p:sldId id="471" r:id="rId43"/>
    <p:sldId id="473" r:id="rId44"/>
    <p:sldId id="441" r:id="rId45"/>
    <p:sldId id="44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FB61FF"/>
    <a:srgbClr val="5CFF55"/>
    <a:srgbClr val="D39347"/>
    <a:srgbClr val="FFAF58"/>
    <a:srgbClr val="F95DFF"/>
    <a:srgbClr val="FF9200"/>
    <a:srgbClr val="FF8000"/>
    <a:srgbClr val="F7FF00"/>
    <a:srgbClr val="22F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88889" autoAdjust="0"/>
  </p:normalViewPr>
  <p:slideViewPr>
    <p:cSldViewPr>
      <p:cViewPr varScale="1">
        <p:scale>
          <a:sx n="71" d="100"/>
          <a:sy n="71" d="100"/>
        </p:scale>
        <p:origin x="-8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4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1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19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be 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9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also be low </a:t>
            </a:r>
            <a:r>
              <a:rPr lang="en-US" dirty="0" smtClean="0">
                <a:sym typeface="Wingdings"/>
              </a:rPr>
              <a:t> model should perform well on test observations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6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 oh</a:t>
            </a:r>
            <a:r>
              <a:rPr lang="is-IS" dirty="0" smtClean="0"/>
              <a:t>… variance is starting to get really high... </a:t>
            </a:r>
            <a:r>
              <a:rPr lang="en-US" dirty="0" smtClean="0"/>
              <a:t>P</a:t>
            </a:r>
            <a:r>
              <a:rPr lang="is-IS" dirty="0" smtClean="0"/>
              <a:t>erformance is going to suffer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longer a unique least squares estimate. Infinite</a:t>
            </a:r>
            <a:r>
              <a:rPr lang="en-US" baseline="0" dirty="0" smtClean="0"/>
              <a:t> variance, oh no!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ts val="12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ts val="12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1.emf"/><Relationship Id="rId5" Type="http://schemas.openxmlformats.org/officeDocument/2006/relationships/image" Target="../media/image15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4.bin"/><Relationship Id="rId4" Type="http://schemas.openxmlformats.org/officeDocument/2006/relationships/image" Target="../media/image26.emf"/><Relationship Id="rId5" Type="http://schemas.openxmlformats.org/officeDocument/2006/relationships/oleObject" Target="../embeddings/Microsoft_Equation5.bin"/><Relationship Id="rId6" Type="http://schemas.openxmlformats.org/officeDocument/2006/relationships/image" Target="../media/image2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28.emf"/><Relationship Id="rId5" Type="http://schemas.openxmlformats.org/officeDocument/2006/relationships/oleObject" Target="../embeddings/Microsoft_Equation7.bin"/><Relationship Id="rId6" Type="http://schemas.openxmlformats.org/officeDocument/2006/relationships/image" Target="../media/image2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3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.smith.edu/~amcnamara/sds291/lab_stepwise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Linear </a:t>
            </a:r>
            <a:r>
              <a:rPr lang="en-US" sz="3600" dirty="0" smtClean="0"/>
              <a:t>Model </a:t>
            </a:r>
            <a:r>
              <a:rPr lang="en-US" sz="3600" dirty="0" smtClean="0"/>
              <a:t>Selection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315200" cy="17526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March </a:t>
            </a:r>
            <a:r>
              <a:rPr lang="en-US" dirty="0" smtClean="0">
                <a:solidFill>
                  <a:srgbClr val="00000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2016</a:t>
            </a:r>
          </a:p>
          <a:p>
            <a:r>
              <a:rPr lang="en-US" sz="2400" dirty="0">
                <a:solidFill>
                  <a:srgbClr val="000000"/>
                </a:solidFill>
              </a:rPr>
              <a:t/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R. Jordan Crouser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Guest Lecture in SDS 291: Multiple Regression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Ahh</a:t>
            </a:r>
            <a:r>
              <a:rPr lang="en-US" dirty="0"/>
              <a:t>, linear models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linear regression model provides nice, interpretable results and is a good starting point for many applications</a:t>
            </a:r>
          </a:p>
          <a:p>
            <a:endParaRPr lang="en-US" dirty="0"/>
          </a:p>
        </p:txBody>
      </p:sp>
      <p:graphicFrame>
        <p:nvGraphicFramePr>
          <p:cNvPr id="1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498008"/>
              </p:ext>
            </p:extLst>
          </p:nvPr>
        </p:nvGraphicFramePr>
        <p:xfrm>
          <a:off x="2457450" y="2605088"/>
          <a:ext cx="432752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1" name="Equation" r:id="rId4" imgW="1473200" imgH="228600" progId="Equation.3">
                  <p:embed/>
                </p:oleObj>
              </mc:Choice>
              <mc:Fallback>
                <p:oleObj name="Equation" r:id="rId4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7450" y="2605088"/>
                        <a:ext cx="432752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Content Placeholder 6"/>
          <p:cNvPicPr>
            <a:picLocks noChangeAspect="1"/>
          </p:cNvPicPr>
          <p:nvPr/>
        </p:nvPicPr>
        <p:blipFill rotWithShape="1">
          <a:blip r:embed="rId6"/>
          <a:srcRect l="14067" t="28823" r="13372"/>
          <a:stretch/>
        </p:blipFill>
        <p:spPr>
          <a:xfrm>
            <a:off x="1117011" y="3401080"/>
            <a:ext cx="3683589" cy="3302220"/>
          </a:xfrm>
          <a:prstGeom prst="rect">
            <a:avLst/>
          </a:prstGeom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7"/>
          <a:srcRect t="-8586" b="-8586"/>
          <a:stretch>
            <a:fillRect/>
          </a:stretch>
        </p:blipFill>
        <p:spPr>
          <a:xfrm>
            <a:off x="4876800" y="3429000"/>
            <a:ext cx="2935029" cy="3429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62800" y="6559147"/>
            <a:ext cx="1917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Thanks, Roger Hargreaves!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5897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200400" y="2590800"/>
            <a:ext cx="457200" cy="685800"/>
          </a:xfrm>
          <a:prstGeom prst="roundRect">
            <a:avLst/>
          </a:prstGeom>
          <a:solidFill>
            <a:srgbClr val="FFFFFF"/>
          </a:solidFill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62400" y="2590800"/>
            <a:ext cx="457200" cy="685800"/>
          </a:xfrm>
          <a:prstGeom prst="roundRect">
            <a:avLst/>
          </a:prstGeom>
          <a:solidFill>
            <a:srgbClr val="FFFFFF"/>
          </a:solidFill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791200" y="2590800"/>
            <a:ext cx="457200" cy="685800"/>
          </a:xfrm>
          <a:prstGeom prst="roundRect">
            <a:avLst/>
          </a:prstGeom>
          <a:solidFill>
            <a:srgbClr val="FFFFFF"/>
          </a:solidFill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748860"/>
              </p:ext>
            </p:extLst>
          </p:nvPr>
        </p:nvGraphicFramePr>
        <p:xfrm>
          <a:off x="2457450" y="2605088"/>
          <a:ext cx="432752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6" name="Equation" r:id="rId3" imgW="1473200" imgH="228600" progId="Equation.3">
                  <p:embed/>
                </p:oleObj>
              </mc:Choice>
              <mc:Fallback>
                <p:oleObj name="Equation" r:id="rId3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7450" y="2605088"/>
                        <a:ext cx="432752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189664" y="3429000"/>
            <a:ext cx="2906336" cy="2862747"/>
            <a:chOff x="3189664" y="2286000"/>
            <a:chExt cx="2906336" cy="2862747"/>
          </a:xfrm>
        </p:grpSpPr>
        <p:cxnSp>
          <p:nvCxnSpPr>
            <p:cNvPr id="14" name="Straight Arrow Connector 13"/>
            <p:cNvCxnSpPr/>
            <p:nvPr/>
          </p:nvCxnSpPr>
          <p:spPr>
            <a:xfrm flipH="1" flipV="1">
              <a:off x="3429000" y="2286000"/>
              <a:ext cx="228600" cy="5334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4191000" y="2286000"/>
              <a:ext cx="0" cy="5334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5715000" y="2286000"/>
              <a:ext cx="304800" cy="5334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9664" y="2971800"/>
              <a:ext cx="2906336" cy="217694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2052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minimizing RSS</a:t>
            </a:r>
            <a:endParaRPr lang="en-US" dirty="0"/>
          </a:p>
        </p:txBody>
      </p:sp>
      <p:pic>
        <p:nvPicPr>
          <p:cNvPr id="4" name="Content Placeholder 3" descr="3.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-4398" b="7156"/>
          <a:stretch/>
        </p:blipFill>
        <p:spPr>
          <a:xfrm>
            <a:off x="381000" y="1383389"/>
            <a:ext cx="8305800" cy="501741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351654"/>
            <a:ext cx="1371600" cy="140131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53530" y="1524000"/>
            <a:ext cx="2751860" cy="1214250"/>
            <a:chOff x="953530" y="1524000"/>
            <a:chExt cx="2751860" cy="1214250"/>
          </a:xfrm>
        </p:grpSpPr>
        <p:pic>
          <p:nvPicPr>
            <p:cNvPr id="6" name="Picture 5" descr="Screen Shot 2016-01-30 at 4.50.09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69" r="62413"/>
            <a:stretch/>
          </p:blipFill>
          <p:spPr>
            <a:xfrm>
              <a:off x="953530" y="1524000"/>
              <a:ext cx="2315176" cy="604650"/>
            </a:xfrm>
            <a:prstGeom prst="rect">
              <a:avLst/>
            </a:prstGeom>
          </p:spPr>
        </p:pic>
        <p:pic>
          <p:nvPicPr>
            <p:cNvPr id="7" name="Picture 6" descr="Screen Shot 2016-01-30 at 4.50.09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35" t="10169" r="890"/>
            <a:stretch/>
          </p:blipFill>
          <p:spPr>
            <a:xfrm>
              <a:off x="990600" y="2133600"/>
              <a:ext cx="2714790" cy="60465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041318" y="6324600"/>
            <a:ext cx="2944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TV a</a:t>
            </a:r>
            <a:r>
              <a:rPr lang="en-US" sz="1600" dirty="0" smtClean="0">
                <a:solidFill>
                  <a:srgbClr val="000000"/>
                </a:solidFill>
              </a:rPr>
              <a:t>dvertising budget ($1000)</a:t>
            </a:r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254854" y="334530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Units sold</a:t>
            </a:r>
            <a:endParaRPr lang="en-US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3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What happens when we </a:t>
            </a:r>
            <a:r>
              <a:rPr lang="en-US" b="1" dirty="0" smtClean="0"/>
              <a:t>minimize RSS</a:t>
            </a:r>
            <a:r>
              <a:rPr lang="en-US" dirty="0" smtClean="0"/>
              <a:t>?</a:t>
            </a:r>
            <a:endParaRPr lang="en-US" dirty="0"/>
          </a:p>
          <a:p>
            <a:pPr marL="0" indent="0" algn="ctr">
              <a:buNone/>
            </a:pPr>
            <a:r>
              <a:rPr lang="en-US" sz="1800" dirty="0" smtClean="0"/>
              <a:t>(</a:t>
            </a:r>
            <a:r>
              <a:rPr lang="is-IS" sz="1800" dirty="0" smtClean="0"/>
              <a:t>…</a:t>
            </a:r>
            <a:r>
              <a:rPr lang="en-US" sz="1800" dirty="0"/>
              <a:t>h</a:t>
            </a:r>
            <a:r>
              <a:rPr lang="en-US" sz="1800" dirty="0" smtClean="0"/>
              <a:t>ave you ever questioned it?)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pic>
        <p:nvPicPr>
          <p:cNvPr id="8" name="Picture 7" descr="mindblow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775200"/>
            <a:ext cx="19050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3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we know about least-squares?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 1: we’re fitting a </a:t>
            </a:r>
            <a:r>
              <a:rPr lang="en-US" b="1" dirty="0" smtClean="0"/>
              <a:t>linear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Assumption 2: the </a:t>
            </a:r>
            <a:r>
              <a:rPr lang="en-US" b="1" dirty="0" smtClean="0"/>
              <a:t>true relationship</a:t>
            </a:r>
            <a:r>
              <a:rPr lang="en-US" dirty="0" smtClean="0"/>
              <a:t> between the predictors and the response is </a:t>
            </a:r>
            <a:r>
              <a:rPr lang="en-US" b="1" dirty="0" smtClean="0"/>
              <a:t>linear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5257800"/>
            <a:ext cx="77724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What can we say about the </a:t>
            </a:r>
            <a:r>
              <a:rPr lang="en-US" sz="2400" b="1" dirty="0" smtClean="0">
                <a:solidFill>
                  <a:srgbClr val="000000"/>
                </a:solidFill>
              </a:rPr>
              <a:t>bias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of our least-squares estimates?</a:t>
            </a:r>
          </a:p>
        </p:txBody>
      </p:sp>
    </p:spTree>
    <p:extLst>
      <p:ext uri="{BB962C8B-B14F-4D97-AF65-F5344CB8AC3E}">
        <p14:creationId xmlns:p14="http://schemas.microsoft.com/office/powerpoint/2010/main" val="121750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we know about least-squares?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Case </a:t>
            </a:r>
            <a:r>
              <a:rPr lang="en-US" b="1" dirty="0" smtClean="0"/>
              <a:t>1: </a:t>
            </a:r>
            <a:r>
              <a:rPr lang="en-US" dirty="0" smtClean="0"/>
              <a:t>the number of observations is much larger than the number of predictors (</a:t>
            </a:r>
            <a:r>
              <a:rPr lang="en-US" i="1" dirty="0" smtClean="0">
                <a:latin typeface="Times"/>
                <a:cs typeface="Times"/>
              </a:rPr>
              <a:t>n&gt;&gt;p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5257800"/>
            <a:ext cx="7772400" cy="830997"/>
          </a:xfrm>
          <a:prstGeom prst="rect">
            <a:avLst/>
          </a:prstGeom>
          <a:solidFill>
            <a:srgbClr val="D4DAD6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What can we say about the </a:t>
            </a:r>
            <a:r>
              <a:rPr lang="en-US" sz="2400" b="1" dirty="0" smtClean="0">
                <a:solidFill>
                  <a:srgbClr val="000000"/>
                </a:solidFill>
              </a:rPr>
              <a:t>variance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of our least-squares estimates?</a:t>
            </a:r>
          </a:p>
        </p:txBody>
      </p:sp>
    </p:spTree>
    <p:extLst>
      <p:ext uri="{BB962C8B-B14F-4D97-AF65-F5344CB8AC3E}">
        <p14:creationId xmlns:p14="http://schemas.microsoft.com/office/powerpoint/2010/main" val="53989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we know about least-squares?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Case </a:t>
            </a:r>
            <a:r>
              <a:rPr lang="en-US" b="1" dirty="0" smtClean="0"/>
              <a:t>2:</a:t>
            </a:r>
            <a:r>
              <a:rPr lang="en-US" dirty="0" smtClean="0"/>
              <a:t> the number of observations is </a:t>
            </a:r>
            <a:r>
              <a:rPr lang="en-US" b="1" dirty="0" smtClean="0"/>
              <a:t>not much larger </a:t>
            </a:r>
            <a:r>
              <a:rPr lang="en-US" dirty="0" smtClean="0"/>
              <a:t>than the number of predictors (</a:t>
            </a:r>
            <a:r>
              <a:rPr lang="en-US" i="1" dirty="0" err="1" smtClean="0">
                <a:latin typeface="Times"/>
                <a:cs typeface="Times"/>
              </a:rPr>
              <a:t>n</a:t>
            </a:r>
            <a:r>
              <a:rPr lang="en-US" i="1" dirty="0" err="1">
                <a:latin typeface="Times"/>
                <a:cs typeface="Times"/>
              </a:rPr>
              <a:t>≈</a:t>
            </a:r>
            <a:r>
              <a:rPr lang="en-US" i="1" dirty="0" err="1" smtClean="0">
                <a:latin typeface="Times"/>
                <a:cs typeface="Times"/>
              </a:rPr>
              <a:t>p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5257800"/>
            <a:ext cx="7772400" cy="830997"/>
          </a:xfrm>
          <a:prstGeom prst="rect">
            <a:avLst/>
          </a:prstGeom>
          <a:solidFill>
            <a:srgbClr val="D4DAD6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What can we say about the </a:t>
            </a:r>
            <a:r>
              <a:rPr lang="en-US" sz="2400" b="1" dirty="0" smtClean="0">
                <a:solidFill>
                  <a:srgbClr val="000000"/>
                </a:solidFill>
              </a:rPr>
              <a:t>variance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of our least-squares estimates?</a:t>
            </a:r>
          </a:p>
        </p:txBody>
      </p:sp>
    </p:spTree>
    <p:extLst>
      <p:ext uri="{BB962C8B-B14F-4D97-AF65-F5344CB8AC3E}">
        <p14:creationId xmlns:p14="http://schemas.microsoft.com/office/powerpoint/2010/main" val="419934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we know about least-squares?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Case </a:t>
            </a:r>
            <a:r>
              <a:rPr lang="en-US" b="1" dirty="0" smtClean="0"/>
              <a:t>3: </a:t>
            </a:r>
            <a:r>
              <a:rPr lang="en-US" dirty="0" smtClean="0"/>
              <a:t>the number of observations is </a:t>
            </a:r>
            <a:r>
              <a:rPr lang="en-US" b="1" dirty="0" smtClean="0"/>
              <a:t>smaller</a:t>
            </a:r>
            <a:r>
              <a:rPr lang="en-US" dirty="0" smtClean="0"/>
              <a:t> than the number of predictors (</a:t>
            </a:r>
            <a:r>
              <a:rPr lang="en-US" i="1" dirty="0" smtClean="0">
                <a:latin typeface="Times"/>
                <a:cs typeface="Times"/>
              </a:rPr>
              <a:t>n&lt;p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5257800"/>
            <a:ext cx="7772400" cy="830997"/>
          </a:xfrm>
          <a:prstGeom prst="rect">
            <a:avLst/>
          </a:prstGeom>
          <a:solidFill>
            <a:srgbClr val="D4DAD6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What can we say about the </a:t>
            </a:r>
            <a:r>
              <a:rPr lang="en-US" sz="2400" b="1" dirty="0" smtClean="0">
                <a:solidFill>
                  <a:srgbClr val="000000"/>
                </a:solidFill>
              </a:rPr>
              <a:t>variance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of our least-squares estimates?</a:t>
            </a:r>
          </a:p>
        </p:txBody>
      </p:sp>
    </p:spTree>
    <p:extLst>
      <p:ext uri="{BB962C8B-B14F-4D97-AF65-F5344CB8AC3E}">
        <p14:creationId xmlns:p14="http://schemas.microsoft.com/office/powerpoint/2010/main" val="235364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ias vs. variance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259" b="-9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233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So how do we reduce the </a:t>
            </a:r>
            <a:r>
              <a:rPr lang="en-US" dirty="0" smtClean="0"/>
              <a:t>variance</a:t>
            </a:r>
          </a:p>
          <a:p>
            <a:pPr marL="0" indent="0" algn="ctr">
              <a:buNone/>
            </a:pPr>
            <a:r>
              <a:rPr lang="en-US" dirty="0" smtClean="0"/>
              <a:t>in our estimate</a:t>
            </a:r>
            <a:r>
              <a:rPr lang="en-US" dirty="0" smtClean="0"/>
              <a:t>?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0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 &amp; Background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84"/>
          <a:stretch/>
        </p:blipFill>
        <p:spPr bwMode="auto">
          <a:xfrm>
            <a:off x="1295400" y="2320136"/>
            <a:ext cx="1650958" cy="2404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00400" y="2438400"/>
            <a:ext cx="5257800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2015 to now: Assistant Prof. in SDS (Smith)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2013 – </a:t>
            </a:r>
            <a:r>
              <a:rPr lang="en-US" dirty="0" smtClean="0"/>
              <a:t>2015: Research Scientist (MIT)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2010 – 2013: PhD in Visual Analytics (Tufts)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2008 – 2010: MSc in Educational Tech. (Tufts)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2004 – 2008: BA in CS and Math (Smith)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1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</a:t>
            </a:r>
            <a:r>
              <a:rPr lang="en-US" dirty="0" smtClean="0"/>
              <a:t>do </a:t>
            </a:r>
            <a:r>
              <a:rPr lang="en-US" dirty="0" smtClean="0"/>
              <a:t>we need them all?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idea:</a:t>
            </a:r>
            <a:r>
              <a:rPr lang="en-US" dirty="0"/>
              <a:t> if having too many predictors is the problem  maybe we can get rid of </a:t>
            </a:r>
            <a:r>
              <a:rPr lang="en-US" dirty="0" smtClean="0"/>
              <a:t>some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know </a:t>
            </a:r>
            <a:r>
              <a:rPr lang="en-US" dirty="0" smtClean="0"/>
              <a:t>that at least one predictor has an effect: </a:t>
            </a:r>
            <a:r>
              <a:rPr lang="en-US" b="1" dirty="0" smtClean="0"/>
              <a:t>which one(s) is it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Determining </a:t>
            </a:r>
            <a:r>
              <a:rPr lang="en-US" b="1" dirty="0"/>
              <a:t>which</a:t>
            </a:r>
            <a:r>
              <a:rPr lang="en-US" dirty="0"/>
              <a:t> predictors are associated </a:t>
            </a:r>
            <a:r>
              <a:rPr lang="en-US" dirty="0" smtClean="0"/>
              <a:t>with the response is </a:t>
            </a:r>
            <a:r>
              <a:rPr lang="en-US" dirty="0"/>
              <a:t>referred to as </a:t>
            </a:r>
            <a:r>
              <a:rPr lang="en-US" i="1" dirty="0" smtClean="0"/>
              <a:t>model selection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590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b</a:t>
            </a:r>
            <a:r>
              <a:rPr lang="en-US" dirty="0" smtClean="0"/>
              <a:t>est </a:t>
            </a:r>
            <a:r>
              <a:rPr lang="en-US" dirty="0" smtClean="0"/>
              <a:t>subset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Start with the null model </a:t>
            </a:r>
            <a:r>
              <a:rPr lang="en-US" i="1" dirty="0">
                <a:latin typeface="Times"/>
                <a:cs typeface="Times"/>
              </a:rPr>
              <a:t>M</a:t>
            </a:r>
            <a:r>
              <a:rPr lang="en-US" i="1" baseline="-25000" dirty="0">
                <a:latin typeface="Times"/>
                <a:cs typeface="Times"/>
              </a:rPr>
              <a:t>0 </a:t>
            </a:r>
            <a:r>
              <a:rPr lang="en-US" dirty="0" smtClean="0"/>
              <a:t>(containing no predictors)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i="1" dirty="0" smtClean="0">
                <a:latin typeface="Times"/>
                <a:cs typeface="Times"/>
              </a:rPr>
              <a:t>k = 1  2  </a:t>
            </a:r>
            <a:r>
              <a:rPr lang="is-IS" i="1" dirty="0" smtClean="0">
                <a:latin typeface="Times"/>
                <a:cs typeface="Times"/>
              </a:rPr>
              <a:t>…  p</a:t>
            </a:r>
            <a:r>
              <a:rPr lang="is-IS" dirty="0" smtClean="0"/>
              <a:t>:</a:t>
            </a:r>
            <a:endParaRPr lang="en-US" dirty="0" smtClean="0"/>
          </a:p>
          <a:p>
            <a:pPr marL="731520" lvl="1" indent="-457200">
              <a:buFont typeface="+mj-lt"/>
              <a:buAutoNum type="alphaLcPeriod"/>
            </a:pPr>
            <a:r>
              <a:rPr lang="en-US" dirty="0" smtClean="0"/>
              <a:t>Fit all (</a:t>
            </a:r>
            <a:r>
              <a:rPr lang="en-US" i="1" dirty="0" smtClean="0">
                <a:latin typeface="Times"/>
                <a:cs typeface="Times"/>
              </a:rPr>
              <a:t>p</a:t>
            </a:r>
            <a:r>
              <a:rPr lang="en-US" dirty="0" smtClean="0"/>
              <a:t> choose </a:t>
            </a:r>
            <a:r>
              <a:rPr lang="en-US" i="1" dirty="0" smtClean="0">
                <a:latin typeface="Times"/>
                <a:cs typeface="Times"/>
              </a:rPr>
              <a:t>k</a:t>
            </a:r>
            <a:r>
              <a:rPr lang="en-US" dirty="0" smtClean="0"/>
              <a:t>) models that contain exactly </a:t>
            </a:r>
            <a:r>
              <a:rPr lang="en-US" i="1" dirty="0">
                <a:latin typeface="Times"/>
                <a:cs typeface="Times"/>
              </a:rPr>
              <a:t>k</a:t>
            </a:r>
            <a:r>
              <a:rPr lang="en-US" dirty="0" smtClean="0"/>
              <a:t> predictors.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dirty="0" smtClean="0"/>
              <a:t>Keep only the one that has the smallest RSS (or equivalently  the largest </a:t>
            </a:r>
            <a:r>
              <a:rPr lang="en-US" i="1" dirty="0" smtClean="0">
                <a:latin typeface="Times"/>
                <a:cs typeface="Times"/>
              </a:rPr>
              <a:t>R</a:t>
            </a:r>
            <a:r>
              <a:rPr lang="en-US" i="1" baseline="30000" dirty="0" smtClean="0">
                <a:latin typeface="Times"/>
                <a:cs typeface="Times"/>
              </a:rPr>
              <a:t>2</a:t>
            </a:r>
            <a:r>
              <a:rPr lang="en-US" dirty="0" smtClean="0"/>
              <a:t>). Call it </a:t>
            </a:r>
            <a:r>
              <a:rPr lang="en-US" i="1" dirty="0" smtClean="0">
                <a:latin typeface="Times"/>
                <a:cs typeface="Times"/>
              </a:rPr>
              <a:t>M</a:t>
            </a:r>
            <a:r>
              <a:rPr lang="en-US" i="1" baseline="-25000" dirty="0" smtClean="0">
                <a:latin typeface="Times"/>
                <a:cs typeface="Times"/>
              </a:rPr>
              <a:t>k</a:t>
            </a:r>
            <a:r>
              <a:rPr lang="en-US" dirty="0" smtClean="0"/>
              <a:t>.</a:t>
            </a:r>
            <a:endParaRPr lang="en-US" baseline="-25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a single “best” model from among </a:t>
            </a:r>
            <a:r>
              <a:rPr lang="en-US" i="1" dirty="0" smtClean="0">
                <a:latin typeface="Times"/>
                <a:cs typeface="Times"/>
              </a:rPr>
              <a:t>M</a:t>
            </a:r>
            <a:r>
              <a:rPr lang="en-US" i="1" baseline="-25000" dirty="0" smtClean="0">
                <a:latin typeface="Times"/>
                <a:cs typeface="Times"/>
              </a:rPr>
              <a:t>0</a:t>
            </a:r>
            <a:r>
              <a:rPr lang="en-US" i="1" dirty="0" smtClean="0">
                <a:latin typeface="Times"/>
                <a:cs typeface="Times"/>
              </a:rPr>
              <a:t> </a:t>
            </a:r>
            <a:r>
              <a:rPr lang="is-IS" i="1" dirty="0" smtClean="0">
                <a:latin typeface="Times"/>
                <a:cs typeface="Times"/>
              </a:rPr>
              <a:t>… M</a:t>
            </a:r>
            <a:r>
              <a:rPr lang="is-IS" i="1" baseline="-25000" dirty="0" smtClean="0">
                <a:latin typeface="Times"/>
                <a:cs typeface="Times"/>
              </a:rPr>
              <a:t>p</a:t>
            </a:r>
            <a:r>
              <a:rPr lang="is-IS" i="1" dirty="0" smtClean="0">
                <a:latin typeface="Times"/>
                <a:cs typeface="Times"/>
              </a:rPr>
              <a:t> </a:t>
            </a:r>
            <a:r>
              <a:rPr lang="is-IS" dirty="0" smtClean="0"/>
              <a:t>using cross-validated prediction error or something similar.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83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Question:</a:t>
            </a:r>
            <a:r>
              <a:rPr lang="en-US" dirty="0" smtClean="0"/>
              <a:t> why not just </a:t>
            </a:r>
            <a:r>
              <a:rPr lang="en-US" dirty="0" smtClean="0"/>
              <a:t>pick </a:t>
            </a:r>
            <a:r>
              <a:rPr lang="en-US" dirty="0" smtClean="0"/>
              <a:t>the </a:t>
            </a:r>
            <a:r>
              <a:rPr lang="en-US" dirty="0" smtClean="0"/>
              <a:t>one </a:t>
            </a:r>
            <a:r>
              <a:rPr lang="en-US" dirty="0" smtClean="0"/>
              <a:t>that minimizes RSS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because you’ll always wind up choosing the model with the highest number of predictors (why?)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</a:t>
            </a:r>
            <a:r>
              <a:rPr lang="en-US" dirty="0" smtClean="0"/>
              <a:t>exercise: how many groups?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do a lot of work in groups in </a:t>
            </a:r>
            <a:r>
              <a:rPr lang="en-US" dirty="0" smtClean="0"/>
              <a:t>Smith classes</a:t>
            </a:r>
            <a:endParaRPr lang="en-US" dirty="0" smtClean="0"/>
          </a:p>
          <a:p>
            <a:r>
              <a:rPr lang="en-US" dirty="0" smtClean="0"/>
              <a:t>How many different possible groupings are there?</a:t>
            </a:r>
          </a:p>
          <a:p>
            <a:r>
              <a:rPr lang="en-US" dirty="0" smtClean="0"/>
              <a:t>Let’s break it down:</a:t>
            </a: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10</a:t>
            </a:r>
            <a:r>
              <a:rPr lang="en-US" b="1" dirty="0" smtClean="0"/>
              <a:t> </a:t>
            </a:r>
            <a:r>
              <a:rPr lang="en-US" b="1" dirty="0" smtClean="0"/>
              <a:t>individual people</a:t>
            </a:r>
          </a:p>
          <a:p>
            <a:pPr marL="0" indent="0" algn="ctr">
              <a:buNone/>
            </a:pPr>
            <a:r>
              <a:rPr lang="is-IS" b="1" dirty="0" smtClean="0"/>
              <a:t>45 different </a:t>
            </a:r>
            <a:r>
              <a:rPr lang="en-US" b="1" dirty="0" smtClean="0"/>
              <a:t>groups </a:t>
            </a:r>
            <a:r>
              <a:rPr lang="en-US" b="1" dirty="0"/>
              <a:t>of </a:t>
            </a:r>
            <a:r>
              <a:rPr lang="en-US" b="1" dirty="0" smtClean="0"/>
              <a:t>two</a:t>
            </a:r>
          </a:p>
          <a:p>
            <a:pPr marL="0" indent="0" algn="ctr">
              <a:buNone/>
            </a:pPr>
            <a:r>
              <a:rPr lang="en-US" b="1" dirty="0" smtClean="0"/>
              <a:t>120 </a:t>
            </a:r>
            <a:r>
              <a:rPr lang="is-IS" b="1" dirty="0" smtClean="0"/>
              <a:t>different </a:t>
            </a:r>
            <a:r>
              <a:rPr lang="en-US" b="1" dirty="0" smtClean="0"/>
              <a:t>groups </a:t>
            </a:r>
            <a:r>
              <a:rPr lang="en-US" b="1" dirty="0"/>
              <a:t>of </a:t>
            </a:r>
            <a:r>
              <a:rPr lang="en-US" b="1" dirty="0" smtClean="0"/>
              <a:t>three</a:t>
            </a:r>
            <a:r>
              <a:rPr lang="is-IS" b="1" dirty="0" smtClean="0"/>
              <a:t>…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possible models on a set of </a:t>
            </a:r>
            <a:r>
              <a:rPr lang="en-US" i="1" dirty="0" smtClean="0">
                <a:latin typeface="Times"/>
                <a:cs typeface="Times"/>
              </a:rPr>
              <a:t>p</a:t>
            </a:r>
            <a:r>
              <a:rPr lang="en-US" dirty="0" smtClean="0"/>
              <a:t> predictors: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 10 predictors: 1024 models</a:t>
            </a:r>
          </a:p>
          <a:p>
            <a:r>
              <a:rPr lang="en-US" dirty="0" smtClean="0"/>
              <a:t>On 20 predictors: over 1 million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223805"/>
              </p:ext>
            </p:extLst>
          </p:nvPr>
        </p:nvGraphicFramePr>
        <p:xfrm>
          <a:off x="3429000" y="2209800"/>
          <a:ext cx="2303463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Equation" r:id="rId3" imgW="863600" imgH="520700" progId="Equation.3">
                  <p:embed/>
                </p:oleObj>
              </mc:Choice>
              <mc:Fallback>
                <p:oleObj name="Equation" r:id="rId3" imgW="8636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9000" y="2209800"/>
                        <a:ext cx="2303463" cy="138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363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Question:</a:t>
            </a:r>
            <a:r>
              <a:rPr lang="en-US" dirty="0" smtClean="0"/>
              <a:t> what happens to our estimated coefficients as we fit more and more models?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the larger the search space, the larger the variance. We’re </a:t>
            </a:r>
            <a:r>
              <a:rPr lang="en-US" dirty="0" err="1" smtClean="0"/>
              <a:t>overfitting</a:t>
            </a:r>
            <a:r>
              <a:rPr lang="en-US" dirty="0" smtClean="0"/>
              <a:t>!</a:t>
            </a:r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4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4114800" y="4953000"/>
            <a:ext cx="838200" cy="381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4572000" y="4114800"/>
            <a:ext cx="685800" cy="381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3429000" y="3310128"/>
            <a:ext cx="460248" cy="381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3581400" y="2514600"/>
            <a:ext cx="457200" cy="381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could eliminate some?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{  }</a:t>
            </a:r>
          </a:p>
          <a:p>
            <a:pPr marL="0" indent="0" algn="ctr">
              <a:buNone/>
            </a:pPr>
            <a:endParaRPr lang="en-US" sz="1100" dirty="0" smtClean="0"/>
          </a:p>
          <a:p>
            <a:pPr marL="0" indent="0" algn="ctr">
              <a:buNone/>
            </a:pPr>
            <a:r>
              <a:rPr lang="en-US" dirty="0" smtClean="0"/>
              <a:t>A  B  C  D  E</a:t>
            </a:r>
          </a:p>
          <a:p>
            <a:pPr marL="0" indent="0" algn="ctr">
              <a:buNone/>
            </a:pPr>
            <a:endParaRPr lang="en-US" sz="1000" dirty="0" smtClean="0"/>
          </a:p>
          <a:p>
            <a:pPr marL="0" indent="0" algn="ctr">
              <a:buNone/>
            </a:pPr>
            <a:r>
              <a:rPr lang="en-US" dirty="0" smtClean="0"/>
              <a:t>AB  AC  AD  AE  BC  BD  BE  CD  CE  DE</a:t>
            </a:r>
          </a:p>
          <a:p>
            <a:pPr marL="0" indent="0" algn="ctr">
              <a:buNone/>
            </a:pPr>
            <a:endParaRPr lang="en-US" sz="1000" dirty="0" smtClean="0"/>
          </a:p>
          <a:p>
            <a:pPr marL="0" indent="0" algn="ctr">
              <a:buNone/>
            </a:pPr>
            <a:r>
              <a:rPr lang="en-US" dirty="0" smtClean="0"/>
              <a:t>ABC  ABD  ABE  ACD  ACE  ADE  BCD  BCE  BDE  CDE</a:t>
            </a:r>
          </a:p>
          <a:p>
            <a:pPr marL="0" indent="0" algn="ctr">
              <a:buNone/>
            </a:pPr>
            <a:endParaRPr lang="en-US" sz="1000" dirty="0" smtClean="0"/>
          </a:p>
          <a:p>
            <a:pPr marL="0" indent="0" algn="ctr">
              <a:buNone/>
            </a:pPr>
            <a:r>
              <a:rPr lang="en-US" dirty="0" smtClean="0"/>
              <a:t>ABCD  ABCE  ABDE  ACDE  BCDE</a:t>
            </a:r>
          </a:p>
          <a:p>
            <a:pPr marL="0" indent="0" algn="ctr">
              <a:buNone/>
            </a:pPr>
            <a:endParaRPr lang="en-US" sz="1000" dirty="0" smtClean="0"/>
          </a:p>
          <a:p>
            <a:pPr marL="0" indent="0" algn="ctr">
              <a:buNone/>
            </a:pPr>
            <a:r>
              <a:rPr lang="en-US" dirty="0" smtClean="0"/>
              <a:t>ABCDE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10000" y="2057400"/>
            <a:ext cx="1524000" cy="457200"/>
            <a:chOff x="3810000" y="2057400"/>
            <a:chExt cx="1524000" cy="457200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3810000" y="2057400"/>
              <a:ext cx="7620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4267200" y="2057400"/>
              <a:ext cx="3048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572000" y="2057400"/>
              <a:ext cx="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4572000" y="2057400"/>
              <a:ext cx="7620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572000" y="2057400"/>
              <a:ext cx="3048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981200" y="2895600"/>
            <a:ext cx="1828800" cy="457200"/>
            <a:chOff x="2743200" y="2057400"/>
            <a:chExt cx="1828800" cy="45720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743200" y="2057400"/>
              <a:ext cx="18288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352800" y="2057400"/>
              <a:ext cx="12192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3962400" y="2057400"/>
              <a:ext cx="6096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4495800" y="2057400"/>
              <a:ext cx="762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514600" y="3657600"/>
            <a:ext cx="2362200" cy="457200"/>
            <a:chOff x="3352800" y="2057400"/>
            <a:chExt cx="2362200" cy="457200"/>
          </a:xfrm>
        </p:grpSpPr>
        <p:cxnSp>
          <p:nvCxnSpPr>
            <p:cNvPr id="32" name="Straight Arrow Connector 31"/>
            <p:cNvCxnSpPr/>
            <p:nvPr/>
          </p:nvCxnSpPr>
          <p:spPr>
            <a:xfrm flipH="1">
              <a:off x="3352800" y="2057400"/>
              <a:ext cx="12192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572000" y="2057400"/>
              <a:ext cx="3048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572000" y="2057400"/>
              <a:ext cx="11430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4038600" y="3352800"/>
            <a:ext cx="3429000" cy="304800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609600" y="4191000"/>
            <a:ext cx="8229600" cy="304800"/>
            <a:chOff x="609600" y="4191000"/>
            <a:chExt cx="8229600" cy="304800"/>
          </a:xfrm>
        </p:grpSpPr>
        <p:sp>
          <p:nvSpPr>
            <p:cNvPr id="38" name="Rectangle 37"/>
            <p:cNvSpPr/>
            <p:nvPr/>
          </p:nvSpPr>
          <p:spPr>
            <a:xfrm>
              <a:off x="5410200" y="4191000"/>
              <a:ext cx="3429000" cy="3048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71800" y="4191000"/>
              <a:ext cx="762000" cy="3048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9600" y="4191000"/>
              <a:ext cx="1600200" cy="3048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495800" y="4495800"/>
            <a:ext cx="990600" cy="457200"/>
            <a:chOff x="4191000" y="2057400"/>
            <a:chExt cx="990600" cy="457200"/>
          </a:xfrm>
        </p:grpSpPr>
        <p:cxnSp>
          <p:nvCxnSpPr>
            <p:cNvPr id="42" name="Straight Arrow Connector 41"/>
            <p:cNvCxnSpPr/>
            <p:nvPr/>
          </p:nvCxnSpPr>
          <p:spPr>
            <a:xfrm flipH="1">
              <a:off x="4191000" y="2057400"/>
              <a:ext cx="3810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572000" y="2057400"/>
              <a:ext cx="6096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2133600" y="5029200"/>
            <a:ext cx="4876800" cy="304800"/>
            <a:chOff x="2133600" y="5029200"/>
            <a:chExt cx="4876800" cy="304800"/>
          </a:xfrm>
        </p:grpSpPr>
        <p:sp>
          <p:nvSpPr>
            <p:cNvPr id="47" name="Rectangle 46"/>
            <p:cNvSpPr/>
            <p:nvPr/>
          </p:nvSpPr>
          <p:spPr>
            <a:xfrm>
              <a:off x="2133600" y="5029200"/>
              <a:ext cx="1837944" cy="3048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096000" y="5029200"/>
              <a:ext cx="914400" cy="3048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H="1">
            <a:off x="4495800" y="5410200"/>
            <a:ext cx="76200" cy="457200"/>
          </a:xfrm>
          <a:prstGeom prst="straightConnector1">
            <a:avLst/>
          </a:prstGeom>
          <a:ln w="57150" cap="rnd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32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52" grpId="0" animBg="1"/>
      <p:bldP spid="51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85800" y="2667000"/>
            <a:ext cx="7696200" cy="381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2: forward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   Start </a:t>
            </a:r>
            <a:r>
              <a:rPr lang="en-US" dirty="0"/>
              <a:t>with the null model </a:t>
            </a:r>
            <a:r>
              <a:rPr lang="en-US" i="1" dirty="0">
                <a:latin typeface="Times"/>
                <a:cs typeface="Times"/>
              </a:rPr>
              <a:t>M</a:t>
            </a:r>
            <a:r>
              <a:rPr lang="en-US" i="1" baseline="-25000" dirty="0">
                <a:latin typeface="Times"/>
                <a:cs typeface="Times"/>
              </a:rPr>
              <a:t>0 </a:t>
            </a:r>
            <a:r>
              <a:rPr lang="en-US" dirty="0"/>
              <a:t>(containing no predictors)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i="1" dirty="0">
                <a:latin typeface="Times"/>
                <a:cs typeface="Times"/>
              </a:rPr>
              <a:t>k = </a:t>
            </a:r>
            <a:r>
              <a:rPr lang="en-US" i="1" dirty="0" smtClean="0">
                <a:latin typeface="Times"/>
                <a:cs typeface="Times"/>
              </a:rPr>
              <a:t>1  2  </a:t>
            </a:r>
            <a:r>
              <a:rPr lang="is-IS" i="1" dirty="0" smtClean="0">
                <a:latin typeface="Times"/>
                <a:cs typeface="Times"/>
              </a:rPr>
              <a:t>…  </a:t>
            </a:r>
            <a:r>
              <a:rPr lang="is-IS" i="1" dirty="0">
                <a:latin typeface="Times"/>
                <a:cs typeface="Times"/>
              </a:rPr>
              <a:t>p</a:t>
            </a:r>
            <a:r>
              <a:rPr lang="is-IS" dirty="0"/>
              <a:t>:</a:t>
            </a:r>
            <a:endParaRPr lang="en-US" dirty="0"/>
          </a:p>
          <a:p>
            <a:pPr marL="731520" lvl="1" indent="-457200">
              <a:buFont typeface="+mj-lt"/>
              <a:buAutoNum type="alphaLcPeriod"/>
            </a:pPr>
            <a:r>
              <a:rPr lang="en-US" dirty="0"/>
              <a:t>Fit all (</a:t>
            </a:r>
            <a:r>
              <a:rPr lang="en-US" i="1" dirty="0">
                <a:latin typeface="Times"/>
                <a:cs typeface="Times"/>
              </a:rPr>
              <a:t>p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i="1" dirty="0" smtClean="0">
                <a:latin typeface="Times"/>
                <a:cs typeface="Times"/>
              </a:rPr>
              <a:t>k</a:t>
            </a:r>
            <a:r>
              <a:rPr lang="en-US" dirty="0"/>
              <a:t>) models that </a:t>
            </a:r>
            <a:r>
              <a:rPr lang="en-US" dirty="0" smtClean="0"/>
              <a:t>augment </a:t>
            </a:r>
            <a:r>
              <a:rPr lang="en-US" i="1" dirty="0" smtClean="0">
                <a:latin typeface="Times"/>
                <a:cs typeface="Times"/>
              </a:rPr>
              <a:t>M</a:t>
            </a:r>
            <a:r>
              <a:rPr lang="en-US" i="1" baseline="-25000" dirty="0" smtClean="0">
                <a:latin typeface="Times"/>
                <a:cs typeface="Times"/>
              </a:rPr>
              <a:t>k-1</a:t>
            </a:r>
            <a:r>
              <a:rPr lang="en-US" i="1" dirty="0" smtClean="0">
                <a:latin typeface="Times"/>
                <a:cs typeface="Times"/>
              </a:rPr>
              <a:t> </a:t>
            </a:r>
            <a:r>
              <a:rPr lang="en-US" dirty="0" smtClean="0"/>
              <a:t>with exactly 1 predictor.</a:t>
            </a:r>
            <a:endParaRPr lang="en-US" dirty="0"/>
          </a:p>
          <a:p>
            <a:pPr marL="731520" lvl="1" indent="-457200">
              <a:buFont typeface="+mj-lt"/>
              <a:buAutoNum type="alphaLcPeriod"/>
            </a:pPr>
            <a:r>
              <a:rPr lang="en-US" dirty="0"/>
              <a:t>Keep only the one that has the smallest RSS (or </a:t>
            </a:r>
            <a:r>
              <a:rPr lang="en-US" dirty="0" smtClean="0"/>
              <a:t>equivalently  </a:t>
            </a:r>
            <a:r>
              <a:rPr lang="en-US" dirty="0"/>
              <a:t>the largest </a:t>
            </a:r>
            <a:r>
              <a:rPr lang="en-US" i="1" dirty="0">
                <a:latin typeface="Times"/>
                <a:cs typeface="Times"/>
              </a:rPr>
              <a:t>R</a:t>
            </a:r>
            <a:r>
              <a:rPr lang="en-US" i="1" baseline="30000" dirty="0">
                <a:latin typeface="Times"/>
                <a:cs typeface="Times"/>
              </a:rPr>
              <a:t>2</a:t>
            </a:r>
            <a:r>
              <a:rPr lang="en-US" dirty="0"/>
              <a:t>). Call it </a:t>
            </a:r>
            <a:r>
              <a:rPr lang="en-US" i="1" dirty="0">
                <a:latin typeface="Times"/>
                <a:cs typeface="Times"/>
              </a:rPr>
              <a:t>M</a:t>
            </a:r>
            <a:r>
              <a:rPr lang="en-US" i="1" baseline="-25000" dirty="0">
                <a:latin typeface="Times"/>
                <a:cs typeface="Times"/>
              </a:rPr>
              <a:t>k</a:t>
            </a:r>
            <a:r>
              <a:rPr lang="en-US" dirty="0"/>
              <a:t>.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a single “best” model from among </a:t>
            </a:r>
            <a:r>
              <a:rPr lang="en-US" i="1" dirty="0" smtClean="0">
                <a:latin typeface="Times"/>
                <a:cs typeface="Times"/>
              </a:rPr>
              <a:t>M</a:t>
            </a:r>
            <a:r>
              <a:rPr lang="en-US" i="1" baseline="-25000" dirty="0" smtClean="0">
                <a:latin typeface="Times"/>
                <a:cs typeface="Times"/>
              </a:rPr>
              <a:t>0</a:t>
            </a:r>
            <a:r>
              <a:rPr lang="en-US" i="1" dirty="0" smtClean="0">
                <a:latin typeface="Times"/>
                <a:cs typeface="Times"/>
              </a:rPr>
              <a:t> </a:t>
            </a:r>
            <a:r>
              <a:rPr lang="is-IS" i="1" dirty="0" smtClean="0">
                <a:latin typeface="Times"/>
                <a:cs typeface="Times"/>
              </a:rPr>
              <a:t>… M</a:t>
            </a:r>
            <a:r>
              <a:rPr lang="is-IS" i="1" baseline="-25000" dirty="0" smtClean="0">
                <a:latin typeface="Times"/>
                <a:cs typeface="Times"/>
              </a:rPr>
              <a:t>p</a:t>
            </a:r>
            <a:r>
              <a:rPr lang="is-IS" i="1" dirty="0" smtClean="0">
                <a:latin typeface="Times"/>
                <a:cs typeface="Times"/>
              </a:rPr>
              <a:t> </a:t>
            </a:r>
            <a:r>
              <a:rPr lang="is-IS" dirty="0"/>
              <a:t>using cross-validated prediction </a:t>
            </a:r>
            <a:r>
              <a:rPr lang="is-IS" dirty="0" smtClean="0"/>
              <a:t>error or </a:t>
            </a:r>
            <a:r>
              <a:rPr lang="is-IS" dirty="0"/>
              <a:t>something similar.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7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selection</a:t>
            </a:r>
            <a:r>
              <a:rPr lang="en-US" dirty="0" smtClean="0"/>
              <a:t>: way fewer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models we have to consider: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 10 predictors: 1024 models </a:t>
            </a:r>
            <a:r>
              <a:rPr lang="en-US" dirty="0" smtClean="0">
                <a:sym typeface="Wingdings"/>
              </a:rPr>
              <a:t> 51 models</a:t>
            </a:r>
            <a:endParaRPr lang="en-US" dirty="0" smtClean="0"/>
          </a:p>
          <a:p>
            <a:r>
              <a:rPr lang="en-US" dirty="0" smtClean="0"/>
              <a:t>On 20 predictors: over 1 million models </a:t>
            </a:r>
            <a:r>
              <a:rPr lang="en-US" dirty="0" smtClean="0">
                <a:sym typeface="Wingdings"/>
              </a:rPr>
              <a:t> 211 models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687993"/>
              </p:ext>
            </p:extLst>
          </p:nvPr>
        </p:nvGraphicFramePr>
        <p:xfrm>
          <a:off x="1279525" y="2209800"/>
          <a:ext cx="6605588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Equation" r:id="rId3" imgW="2476500" imgH="520700" progId="Equation.3">
                  <p:embed/>
                </p:oleObj>
              </mc:Choice>
              <mc:Fallback>
                <p:oleObj name="Equation" r:id="rId3" imgW="24765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2209800"/>
                        <a:ext cx="6605588" cy="138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800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forward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Question:</a:t>
            </a:r>
            <a:r>
              <a:rPr lang="en-US" dirty="0" smtClean="0"/>
              <a:t> what potential problems do you see?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there’s a risk we might prune an important predictor too early. While this method usually does well in practice, it is not guaranteed to give the optimal solution.</a:t>
            </a:r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"/>
              </a:rPr>
              <a:t>Running example: advertising sales</a:t>
            </a:r>
          </a:p>
          <a:p>
            <a:r>
              <a:rPr lang="en-US" dirty="0" smtClean="0">
                <a:cs typeface="Courier"/>
              </a:rPr>
              <a:t>Subset </a:t>
            </a:r>
            <a:r>
              <a:rPr lang="en-US" dirty="0" smtClean="0">
                <a:cs typeface="Courier"/>
              </a:rPr>
              <a:t>selection</a:t>
            </a:r>
          </a:p>
          <a:p>
            <a:pPr lvl="1"/>
            <a:r>
              <a:rPr lang="en-US" dirty="0" smtClean="0">
                <a:cs typeface="Courier"/>
              </a:rPr>
              <a:t>Best subset</a:t>
            </a:r>
            <a:endParaRPr lang="en-US" dirty="0">
              <a:cs typeface="Courier"/>
            </a:endParaRPr>
          </a:p>
          <a:p>
            <a:pPr lvl="1"/>
            <a:r>
              <a:rPr lang="en-US" dirty="0" smtClean="0">
                <a:cs typeface="Courier"/>
              </a:rPr>
              <a:t>Forward selection</a:t>
            </a:r>
          </a:p>
          <a:p>
            <a:pPr lvl="1"/>
            <a:r>
              <a:rPr lang="en-US" dirty="0" smtClean="0">
                <a:cs typeface="Courier"/>
              </a:rPr>
              <a:t>Backward selection</a:t>
            </a:r>
          </a:p>
          <a:p>
            <a:pPr lvl="1"/>
            <a:r>
              <a:rPr lang="en-US" dirty="0" smtClean="0">
                <a:cs typeface="Courier"/>
              </a:rPr>
              <a:t>Stepwise selection</a:t>
            </a:r>
            <a:endParaRPr lang="en-US" dirty="0" smtClean="0">
              <a:cs typeface="Courier"/>
            </a:endParaRPr>
          </a:p>
          <a:p>
            <a:pPr lvl="1"/>
            <a:r>
              <a:rPr lang="en-US" dirty="0" smtClean="0">
                <a:cs typeface="Courier"/>
              </a:rPr>
              <a:t>Estimating error</a:t>
            </a:r>
          </a:p>
          <a:p>
            <a:r>
              <a:rPr lang="en-US" dirty="0" smtClean="0">
                <a:cs typeface="Courier"/>
              </a:rPr>
              <a:t>Lab</a:t>
            </a:r>
            <a:endParaRPr lang="en-US" dirty="0">
              <a:cs typeface="Couri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3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2: f</a:t>
            </a:r>
            <a:r>
              <a:rPr lang="en-US" dirty="0" smtClean="0"/>
              <a:t>orward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   Start </a:t>
            </a:r>
            <a:r>
              <a:rPr lang="en-US" dirty="0"/>
              <a:t>with the null model </a:t>
            </a:r>
            <a:r>
              <a:rPr lang="en-US" i="1" dirty="0">
                <a:latin typeface="Times"/>
                <a:cs typeface="Times"/>
              </a:rPr>
              <a:t>M</a:t>
            </a:r>
            <a:r>
              <a:rPr lang="en-US" i="1" baseline="-25000" dirty="0">
                <a:latin typeface="Times"/>
                <a:cs typeface="Times"/>
              </a:rPr>
              <a:t>0 </a:t>
            </a:r>
            <a:r>
              <a:rPr lang="en-US" dirty="0"/>
              <a:t>(containing no predictors)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i="1" dirty="0">
                <a:latin typeface="Times"/>
                <a:cs typeface="Times"/>
              </a:rPr>
              <a:t>k = </a:t>
            </a:r>
            <a:r>
              <a:rPr lang="en-US" i="1" dirty="0" smtClean="0">
                <a:latin typeface="Times"/>
                <a:cs typeface="Times"/>
              </a:rPr>
              <a:t>1  2  </a:t>
            </a:r>
            <a:r>
              <a:rPr lang="is-IS" i="1" dirty="0" smtClean="0">
                <a:latin typeface="Times"/>
                <a:cs typeface="Times"/>
              </a:rPr>
              <a:t>…  </a:t>
            </a:r>
            <a:r>
              <a:rPr lang="is-IS" i="1" dirty="0">
                <a:latin typeface="Times"/>
                <a:cs typeface="Times"/>
              </a:rPr>
              <a:t>p</a:t>
            </a:r>
            <a:r>
              <a:rPr lang="is-IS" dirty="0"/>
              <a:t>:</a:t>
            </a:r>
            <a:endParaRPr lang="en-US" dirty="0"/>
          </a:p>
          <a:p>
            <a:pPr marL="731520" lvl="1" indent="-457200">
              <a:buFont typeface="+mj-lt"/>
              <a:buAutoNum type="alphaLcPeriod"/>
            </a:pPr>
            <a:r>
              <a:rPr lang="en-US" dirty="0"/>
              <a:t>Fit all (</a:t>
            </a:r>
            <a:r>
              <a:rPr lang="en-US" i="1" dirty="0">
                <a:latin typeface="Times"/>
                <a:cs typeface="Times"/>
              </a:rPr>
              <a:t>p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i="1" dirty="0" smtClean="0">
                <a:latin typeface="Times"/>
                <a:cs typeface="Times"/>
              </a:rPr>
              <a:t>k</a:t>
            </a:r>
            <a:r>
              <a:rPr lang="en-US" dirty="0"/>
              <a:t>) models that </a:t>
            </a:r>
            <a:r>
              <a:rPr lang="en-US" dirty="0" smtClean="0"/>
              <a:t>augment </a:t>
            </a:r>
            <a:r>
              <a:rPr lang="en-US" i="1" dirty="0" smtClean="0">
                <a:latin typeface="Times"/>
                <a:cs typeface="Times"/>
              </a:rPr>
              <a:t>M</a:t>
            </a:r>
            <a:r>
              <a:rPr lang="en-US" i="1" baseline="-25000" dirty="0" smtClean="0">
                <a:latin typeface="Times"/>
                <a:cs typeface="Times"/>
              </a:rPr>
              <a:t>k-1</a:t>
            </a:r>
            <a:r>
              <a:rPr lang="en-US" i="1" dirty="0" smtClean="0">
                <a:latin typeface="Times"/>
                <a:cs typeface="Times"/>
              </a:rPr>
              <a:t> </a:t>
            </a:r>
            <a:r>
              <a:rPr lang="en-US" dirty="0" smtClean="0"/>
              <a:t>with exactly 1 predictor.</a:t>
            </a:r>
            <a:endParaRPr lang="en-US" dirty="0"/>
          </a:p>
          <a:p>
            <a:pPr marL="731520" lvl="1" indent="-457200">
              <a:buFont typeface="+mj-lt"/>
              <a:buAutoNum type="alphaLcPeriod"/>
            </a:pPr>
            <a:r>
              <a:rPr lang="en-US" dirty="0"/>
              <a:t>Keep only the one that has the smallest RSS (or </a:t>
            </a:r>
            <a:r>
              <a:rPr lang="en-US" dirty="0" smtClean="0"/>
              <a:t>equivalently  </a:t>
            </a:r>
            <a:r>
              <a:rPr lang="en-US" dirty="0"/>
              <a:t>the largest </a:t>
            </a:r>
            <a:r>
              <a:rPr lang="en-US" i="1" dirty="0">
                <a:latin typeface="Times"/>
                <a:cs typeface="Times"/>
              </a:rPr>
              <a:t>R</a:t>
            </a:r>
            <a:r>
              <a:rPr lang="en-US" i="1" baseline="30000" dirty="0">
                <a:latin typeface="Times"/>
                <a:cs typeface="Times"/>
              </a:rPr>
              <a:t>2</a:t>
            </a:r>
            <a:r>
              <a:rPr lang="en-US" dirty="0"/>
              <a:t>). Call it </a:t>
            </a:r>
            <a:r>
              <a:rPr lang="en-US" i="1" dirty="0">
                <a:latin typeface="Times"/>
                <a:cs typeface="Times"/>
              </a:rPr>
              <a:t>M</a:t>
            </a:r>
            <a:r>
              <a:rPr lang="en-US" i="1" baseline="-25000" dirty="0">
                <a:latin typeface="Times"/>
                <a:cs typeface="Times"/>
              </a:rPr>
              <a:t>k</a:t>
            </a:r>
            <a:r>
              <a:rPr lang="en-US" dirty="0"/>
              <a:t>.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a single “best” model from among </a:t>
            </a:r>
            <a:r>
              <a:rPr lang="en-US" i="1" dirty="0" smtClean="0">
                <a:latin typeface="Times"/>
                <a:cs typeface="Times"/>
              </a:rPr>
              <a:t>M</a:t>
            </a:r>
            <a:r>
              <a:rPr lang="en-US" i="1" baseline="-25000" dirty="0" smtClean="0">
                <a:latin typeface="Times"/>
                <a:cs typeface="Times"/>
              </a:rPr>
              <a:t>0</a:t>
            </a:r>
            <a:r>
              <a:rPr lang="en-US" i="1" dirty="0" smtClean="0">
                <a:latin typeface="Times"/>
                <a:cs typeface="Times"/>
              </a:rPr>
              <a:t> </a:t>
            </a:r>
            <a:r>
              <a:rPr lang="is-IS" i="1" dirty="0" smtClean="0">
                <a:latin typeface="Times"/>
                <a:cs typeface="Times"/>
              </a:rPr>
              <a:t>… M</a:t>
            </a:r>
            <a:r>
              <a:rPr lang="is-IS" i="1" baseline="-25000" dirty="0" smtClean="0">
                <a:latin typeface="Times"/>
                <a:cs typeface="Times"/>
              </a:rPr>
              <a:t>p</a:t>
            </a:r>
            <a:r>
              <a:rPr lang="is-IS" i="1" dirty="0" smtClean="0">
                <a:latin typeface="Times"/>
                <a:cs typeface="Times"/>
              </a:rPr>
              <a:t> </a:t>
            </a:r>
            <a:r>
              <a:rPr lang="is-IS" dirty="0"/>
              <a:t>using cross-validated prediction </a:t>
            </a:r>
            <a:r>
              <a:rPr lang="is-IS" dirty="0" smtClean="0"/>
              <a:t>error or </a:t>
            </a:r>
            <a:r>
              <a:rPr lang="is-IS" dirty="0"/>
              <a:t>something similar.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32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85800" y="1600200"/>
            <a:ext cx="7696200" cy="1447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3: b</a:t>
            </a:r>
            <a:r>
              <a:rPr lang="en-US" dirty="0" smtClean="0"/>
              <a:t>ackward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   Start </a:t>
            </a:r>
            <a:r>
              <a:rPr lang="en-US" dirty="0"/>
              <a:t>with the </a:t>
            </a:r>
            <a:r>
              <a:rPr lang="en-US" dirty="0" smtClean="0"/>
              <a:t>full </a:t>
            </a:r>
            <a:r>
              <a:rPr lang="en-US" dirty="0"/>
              <a:t>model </a:t>
            </a:r>
            <a:r>
              <a:rPr lang="en-US" i="1" dirty="0" smtClean="0">
                <a:latin typeface="Times"/>
                <a:cs typeface="Times"/>
              </a:rPr>
              <a:t>M</a:t>
            </a:r>
            <a:r>
              <a:rPr lang="en-US" i="1" baseline="-25000" dirty="0">
                <a:latin typeface="Times"/>
                <a:cs typeface="Times"/>
              </a:rPr>
              <a:t>p</a:t>
            </a:r>
            <a:r>
              <a:rPr lang="en-US" i="1" baseline="-25000" dirty="0" smtClean="0">
                <a:latin typeface="Times"/>
                <a:cs typeface="Times"/>
              </a:rPr>
              <a:t> </a:t>
            </a:r>
            <a:r>
              <a:rPr lang="en-US" dirty="0"/>
              <a:t>(containing </a:t>
            </a:r>
            <a:r>
              <a:rPr lang="en-US" dirty="0" smtClean="0"/>
              <a:t>all </a:t>
            </a:r>
            <a:r>
              <a:rPr lang="en-US" dirty="0"/>
              <a:t>predictors)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i="1" dirty="0">
                <a:latin typeface="Times"/>
                <a:cs typeface="Times"/>
              </a:rPr>
              <a:t>k = </a:t>
            </a:r>
            <a:r>
              <a:rPr lang="en-US" i="1" dirty="0" smtClean="0">
                <a:latin typeface="Times"/>
                <a:cs typeface="Times"/>
              </a:rPr>
              <a:t>p, p-1,  </a:t>
            </a:r>
            <a:r>
              <a:rPr lang="is-IS" i="1" dirty="0" smtClean="0">
                <a:latin typeface="Times"/>
                <a:cs typeface="Times"/>
              </a:rPr>
              <a:t>…  1</a:t>
            </a:r>
            <a:r>
              <a:rPr lang="is-IS" dirty="0" smtClean="0"/>
              <a:t>:</a:t>
            </a:r>
            <a:endParaRPr lang="en-US" dirty="0"/>
          </a:p>
          <a:p>
            <a:pPr marL="731520" lvl="1" indent="-457200">
              <a:buFont typeface="+mj-lt"/>
              <a:buAutoNum type="alphaLcPeriod"/>
            </a:pPr>
            <a:r>
              <a:rPr lang="en-US" dirty="0"/>
              <a:t>Fit all </a:t>
            </a:r>
            <a:r>
              <a:rPr lang="en-US" i="1" dirty="0" smtClean="0">
                <a:latin typeface="Times"/>
                <a:cs typeface="Times"/>
              </a:rPr>
              <a:t>k</a:t>
            </a:r>
            <a:r>
              <a:rPr lang="en-US" dirty="0" smtClean="0"/>
              <a:t> </a:t>
            </a:r>
            <a:r>
              <a:rPr lang="en-US" dirty="0"/>
              <a:t>models that </a:t>
            </a:r>
            <a:r>
              <a:rPr lang="en-US" dirty="0" smtClean="0"/>
              <a:t>reduce </a:t>
            </a:r>
            <a:r>
              <a:rPr lang="en-US" i="1" dirty="0" smtClean="0">
                <a:latin typeface="Times"/>
                <a:cs typeface="Times"/>
              </a:rPr>
              <a:t>M</a:t>
            </a:r>
            <a:r>
              <a:rPr lang="en-US" i="1" baseline="-25000" dirty="0" smtClean="0">
                <a:latin typeface="Times"/>
                <a:cs typeface="Times"/>
              </a:rPr>
              <a:t>k+1</a:t>
            </a:r>
            <a:r>
              <a:rPr lang="en-US" i="1" dirty="0" smtClean="0">
                <a:latin typeface="Times"/>
                <a:cs typeface="Times"/>
              </a:rPr>
              <a:t> </a:t>
            </a:r>
            <a:r>
              <a:rPr lang="en-US" dirty="0" smtClean="0"/>
              <a:t>by exactly 1 predictor.</a:t>
            </a:r>
            <a:endParaRPr lang="en-US" dirty="0"/>
          </a:p>
          <a:p>
            <a:pPr marL="731520" lvl="1" indent="-457200">
              <a:buFont typeface="+mj-lt"/>
              <a:buAutoNum type="alphaLcPeriod"/>
            </a:pPr>
            <a:r>
              <a:rPr lang="en-US" dirty="0"/>
              <a:t>Keep only the one that has the smallest RSS (or </a:t>
            </a:r>
            <a:r>
              <a:rPr lang="en-US" dirty="0" smtClean="0"/>
              <a:t>equivalently  </a:t>
            </a:r>
            <a:r>
              <a:rPr lang="en-US" dirty="0"/>
              <a:t>the largest </a:t>
            </a:r>
            <a:r>
              <a:rPr lang="en-US" i="1" dirty="0">
                <a:latin typeface="Times"/>
                <a:cs typeface="Times"/>
              </a:rPr>
              <a:t>R</a:t>
            </a:r>
            <a:r>
              <a:rPr lang="en-US" i="1" baseline="30000" dirty="0">
                <a:latin typeface="Times"/>
                <a:cs typeface="Times"/>
              </a:rPr>
              <a:t>2</a:t>
            </a:r>
            <a:r>
              <a:rPr lang="en-US" dirty="0"/>
              <a:t>). Call it </a:t>
            </a:r>
            <a:r>
              <a:rPr lang="en-US" i="1" dirty="0">
                <a:latin typeface="Times"/>
                <a:cs typeface="Times"/>
              </a:rPr>
              <a:t>M</a:t>
            </a:r>
            <a:r>
              <a:rPr lang="en-US" i="1" baseline="-25000" dirty="0">
                <a:latin typeface="Times"/>
                <a:cs typeface="Times"/>
              </a:rPr>
              <a:t>k</a:t>
            </a:r>
            <a:r>
              <a:rPr lang="en-US" dirty="0"/>
              <a:t>.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a single “best” model from among </a:t>
            </a:r>
            <a:r>
              <a:rPr lang="en-US" i="1" dirty="0" smtClean="0">
                <a:latin typeface="Times"/>
                <a:cs typeface="Times"/>
              </a:rPr>
              <a:t>M</a:t>
            </a:r>
            <a:r>
              <a:rPr lang="en-US" i="1" baseline="-25000" dirty="0" smtClean="0">
                <a:latin typeface="Times"/>
                <a:cs typeface="Times"/>
              </a:rPr>
              <a:t>0</a:t>
            </a:r>
            <a:r>
              <a:rPr lang="en-US" i="1" dirty="0" smtClean="0">
                <a:latin typeface="Times"/>
                <a:cs typeface="Times"/>
              </a:rPr>
              <a:t> </a:t>
            </a:r>
            <a:r>
              <a:rPr lang="is-IS" i="1" dirty="0" smtClean="0">
                <a:latin typeface="Times"/>
                <a:cs typeface="Times"/>
              </a:rPr>
              <a:t>… M</a:t>
            </a:r>
            <a:r>
              <a:rPr lang="is-IS" i="1" baseline="-25000" dirty="0" smtClean="0">
                <a:latin typeface="Times"/>
                <a:cs typeface="Times"/>
              </a:rPr>
              <a:t>p</a:t>
            </a:r>
            <a:r>
              <a:rPr lang="is-IS" i="1" dirty="0" smtClean="0">
                <a:latin typeface="Times"/>
                <a:cs typeface="Times"/>
              </a:rPr>
              <a:t> </a:t>
            </a:r>
            <a:r>
              <a:rPr lang="is-IS" dirty="0"/>
              <a:t>using cross-validated prediction </a:t>
            </a:r>
            <a:r>
              <a:rPr lang="is-IS" dirty="0" smtClean="0"/>
              <a:t>error or </a:t>
            </a:r>
            <a:r>
              <a:rPr lang="is-IS" dirty="0"/>
              <a:t>something similar.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7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b</a:t>
            </a:r>
            <a:r>
              <a:rPr lang="en-US" dirty="0" smtClean="0"/>
              <a:t>ackward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Question:</a:t>
            </a:r>
            <a:r>
              <a:rPr lang="en-US" dirty="0" smtClean="0"/>
              <a:t> what potential problems do you see?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if we have more predictors than we have observations, this method won’t work (why?)</a:t>
            </a:r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0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4: </a:t>
            </a:r>
            <a:r>
              <a:rPr lang="en-US" dirty="0" smtClean="0"/>
              <a:t>stepwise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</a:t>
            </a:r>
            <a:r>
              <a:rPr lang="en-US" dirty="0"/>
              <a:t>with </a:t>
            </a:r>
            <a:r>
              <a:rPr lang="en-US" dirty="0" smtClean="0"/>
              <a:t>the null model.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 </a:t>
            </a:r>
            <a:r>
              <a:rPr lang="en-US" dirty="0"/>
              <a:t>with forward selection, </a:t>
            </a:r>
            <a:r>
              <a:rPr lang="en-US" dirty="0" smtClean="0"/>
              <a:t>iteratively add </a:t>
            </a:r>
            <a:r>
              <a:rPr lang="en-US" dirty="0"/>
              <a:t>the variable that provides the best fit.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sz="1000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the </a:t>
            </a:r>
            <a:r>
              <a:rPr lang="en-US" i="1" dirty="0" smtClean="0">
                <a:latin typeface="Times"/>
                <a:cs typeface="Times"/>
              </a:rPr>
              <a:t>p</a:t>
            </a:r>
            <a:r>
              <a:rPr lang="en-US" dirty="0"/>
              <a:t>-value for one of the variables in the model rises above a </a:t>
            </a:r>
            <a:r>
              <a:rPr lang="en-US" dirty="0" smtClean="0"/>
              <a:t>certain threshold</a:t>
            </a:r>
            <a:r>
              <a:rPr lang="en-US" dirty="0"/>
              <a:t>, </a:t>
            </a:r>
            <a:r>
              <a:rPr lang="en-US" dirty="0" smtClean="0"/>
              <a:t>remove </a:t>
            </a:r>
            <a:r>
              <a:rPr lang="en-US" dirty="0"/>
              <a:t>that </a:t>
            </a:r>
            <a:r>
              <a:rPr lang="en-US" dirty="0" smtClean="0"/>
              <a:t>variable. 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Iterate until </a:t>
            </a:r>
            <a:r>
              <a:rPr lang="en-US" dirty="0"/>
              <a:t>all </a:t>
            </a:r>
            <a:r>
              <a:rPr lang="en-US" dirty="0" smtClean="0"/>
              <a:t>variables </a:t>
            </a:r>
            <a:r>
              <a:rPr lang="en-US" i="1" dirty="0" smtClean="0"/>
              <a:t>in </a:t>
            </a:r>
            <a:r>
              <a:rPr lang="en-US" i="1" dirty="0"/>
              <a:t>the model </a:t>
            </a:r>
            <a:r>
              <a:rPr lang="en-US" dirty="0"/>
              <a:t>have a sufficiently low </a:t>
            </a:r>
            <a:r>
              <a:rPr lang="en-US" i="1" dirty="0">
                <a:latin typeface="Times"/>
                <a:cs typeface="Times"/>
              </a:rPr>
              <a:t>p</a:t>
            </a:r>
            <a:r>
              <a:rPr lang="en-US" dirty="0"/>
              <a:t>-value , </a:t>
            </a:r>
            <a:r>
              <a:rPr lang="en-US" dirty="0"/>
              <a:t>and all variables </a:t>
            </a:r>
            <a:r>
              <a:rPr lang="en-US" i="1" dirty="0" smtClean="0"/>
              <a:t>outside the </a:t>
            </a:r>
            <a:r>
              <a:rPr lang="en-US" i="1" dirty="0"/>
              <a:t>model </a:t>
            </a:r>
            <a:r>
              <a:rPr lang="en-US" dirty="0"/>
              <a:t>would have a large </a:t>
            </a:r>
            <a:r>
              <a:rPr lang="en-US" i="1" dirty="0">
                <a:latin typeface="Times"/>
                <a:cs typeface="Times"/>
              </a:rPr>
              <a:t>p</a:t>
            </a:r>
            <a:r>
              <a:rPr lang="en-US" dirty="0"/>
              <a:t>-value if </a:t>
            </a:r>
            <a:r>
              <a:rPr lang="en-US" dirty="0" smtClean="0"/>
              <a:t>added.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61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stepwise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Question:</a:t>
            </a:r>
            <a:r>
              <a:rPr lang="en-US" dirty="0" smtClean="0"/>
              <a:t> what potential problems do you see?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Answer</a:t>
            </a:r>
            <a:r>
              <a:rPr lang="en-US" b="1" dirty="0" smtClean="0"/>
              <a:t>:</a:t>
            </a:r>
            <a:r>
              <a:rPr lang="en-US" dirty="0" smtClean="0"/>
              <a:t> what did the ASA just say??</a:t>
            </a:r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685800" y="3276600"/>
            <a:ext cx="7772400" cy="1447800"/>
          </a:xfrm>
          <a:prstGeom prst="foldedCorner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274320" lvl="1" indent="0">
              <a:buNone/>
            </a:pPr>
            <a:r>
              <a:rPr lang="en-US" sz="2000" i="1" dirty="0">
                <a:solidFill>
                  <a:srgbClr val="000000"/>
                </a:solidFill>
              </a:rPr>
              <a:t>"Widespread use of 'statistical significance' (generally interpreted as 'p &lt; 0.05') as a license for making a claim of a scientific finding (or implied truth) leads to considerable distortion of the scientific process</a:t>
            </a:r>
            <a:r>
              <a:rPr lang="is-IS" sz="2000" i="1" dirty="0" smtClean="0">
                <a:solidFill>
                  <a:srgbClr val="000000"/>
                </a:solidFill>
              </a:rPr>
              <a:t>…</a:t>
            </a:r>
            <a:r>
              <a:rPr lang="en-US" sz="2000" i="1" dirty="0" smtClean="0">
                <a:solidFill>
                  <a:srgbClr val="000000"/>
                </a:solidFill>
              </a:rPr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63739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optimal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of these methods produced a set of models (one of each size) and then said: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i="1" dirty="0" smtClean="0"/>
              <a:t>Select </a:t>
            </a:r>
            <a:r>
              <a:rPr lang="en-US" i="1" dirty="0"/>
              <a:t>a single “best” model from among </a:t>
            </a:r>
            <a:r>
              <a:rPr lang="en-US" i="1" dirty="0">
                <a:latin typeface="Times"/>
                <a:cs typeface="Times"/>
              </a:rPr>
              <a:t>M</a:t>
            </a:r>
            <a:r>
              <a:rPr lang="en-US" i="1" baseline="-25000" dirty="0">
                <a:latin typeface="Times"/>
                <a:cs typeface="Times"/>
              </a:rPr>
              <a:t>0</a:t>
            </a:r>
            <a:r>
              <a:rPr lang="en-US" i="1" dirty="0">
                <a:latin typeface="Times"/>
                <a:cs typeface="Times"/>
              </a:rPr>
              <a:t> </a:t>
            </a:r>
            <a:r>
              <a:rPr lang="is-IS" i="1" dirty="0">
                <a:latin typeface="Times"/>
                <a:cs typeface="Times"/>
              </a:rPr>
              <a:t>… </a:t>
            </a:r>
            <a:r>
              <a:rPr lang="is-IS" i="1" dirty="0" smtClean="0">
                <a:latin typeface="Times"/>
                <a:cs typeface="Times"/>
              </a:rPr>
              <a:t>M</a:t>
            </a:r>
            <a:r>
              <a:rPr lang="is-IS" i="1" baseline="-25000" dirty="0" smtClean="0">
                <a:latin typeface="Times"/>
                <a:cs typeface="Times"/>
              </a:rPr>
              <a:t>p</a:t>
            </a:r>
          </a:p>
          <a:p>
            <a:pPr marL="0" indent="0" algn="ctr">
              <a:buNone/>
            </a:pPr>
            <a:endParaRPr lang="en-US" i="1" dirty="0" smtClean="0"/>
          </a:p>
          <a:p>
            <a:r>
              <a:rPr lang="en-US" b="1" dirty="0" smtClean="0"/>
              <a:t>Question:</a:t>
            </a:r>
            <a:r>
              <a:rPr lang="en-US" dirty="0" smtClean="0"/>
              <a:t> how do we do that?</a:t>
            </a:r>
            <a:endParaRPr lang="en-US" b="1" dirty="0"/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6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 flipV="1">
            <a:off x="685800" y="3733800"/>
            <a:ext cx="7772400" cy="8382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optimal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smtClean="0"/>
              <a:t>know measures of training error (RSS and </a:t>
            </a:r>
            <a:r>
              <a:rPr lang="en-US" i="1" dirty="0" smtClean="0">
                <a:latin typeface="Times"/>
                <a:cs typeface="Times"/>
              </a:rPr>
              <a:t>R</a:t>
            </a:r>
            <a:r>
              <a:rPr lang="en-US" i="1" baseline="30000" dirty="0" smtClean="0">
                <a:latin typeface="Times"/>
                <a:cs typeface="Times"/>
              </a:rPr>
              <a:t>2</a:t>
            </a:r>
            <a:r>
              <a:rPr lang="en-US" dirty="0" smtClean="0"/>
              <a:t>) aren’t good predictors of test error (what we actually care about)</a:t>
            </a:r>
          </a:p>
          <a:p>
            <a:r>
              <a:rPr lang="en-US" dirty="0" smtClean="0"/>
              <a:t>Two options: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We </a:t>
            </a:r>
            <a:r>
              <a:rPr lang="en-US" dirty="0"/>
              <a:t>can </a:t>
            </a:r>
            <a:r>
              <a:rPr lang="en-US" b="1" dirty="0"/>
              <a:t>directly</a:t>
            </a:r>
            <a:r>
              <a:rPr lang="en-US" dirty="0"/>
              <a:t> estimate the test error, using either a validation </a:t>
            </a:r>
            <a:r>
              <a:rPr lang="en-US" dirty="0" smtClean="0"/>
              <a:t>set approach </a:t>
            </a:r>
            <a:r>
              <a:rPr lang="en-US" dirty="0"/>
              <a:t>or a cross-validation </a:t>
            </a:r>
            <a:r>
              <a:rPr lang="en-US" dirty="0" smtClean="0"/>
              <a:t>approach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We can </a:t>
            </a:r>
            <a:r>
              <a:rPr lang="en-US" b="1" dirty="0"/>
              <a:t>indirectly</a:t>
            </a:r>
            <a:r>
              <a:rPr lang="en-US" dirty="0"/>
              <a:t> estimate test error by making an adjustment to the training error to account for the bias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6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Adjusted </a:t>
            </a:r>
            <a:r>
              <a:rPr lang="en-US" i="1" dirty="0" smtClean="0">
                <a:latin typeface="Times"/>
                <a:cs typeface="Times"/>
              </a:rPr>
              <a:t>R</a:t>
            </a:r>
            <a:r>
              <a:rPr lang="en-US" i="1" baseline="30000" dirty="0" smtClean="0">
                <a:latin typeface="Times"/>
                <a:cs typeface="Times"/>
              </a:rPr>
              <a:t>2</a:t>
            </a:r>
            <a:endParaRPr lang="en-US" i="1" baseline="30000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Intuition:</a:t>
            </a:r>
            <a:r>
              <a:rPr lang="en-US" dirty="0" smtClean="0"/>
              <a:t> </a:t>
            </a:r>
            <a:r>
              <a:rPr lang="en-US" dirty="0"/>
              <a:t>once all of the </a:t>
            </a:r>
            <a:r>
              <a:rPr lang="en-US" dirty="0" smtClean="0"/>
              <a:t>useful variables </a:t>
            </a:r>
            <a:r>
              <a:rPr lang="en-US" dirty="0"/>
              <a:t>have been included in the model, adding additional </a:t>
            </a:r>
            <a:r>
              <a:rPr lang="en-US" dirty="0" smtClean="0"/>
              <a:t>junk variables will </a:t>
            </a:r>
            <a:r>
              <a:rPr lang="en-US" dirty="0"/>
              <a:t>lead to only a </a:t>
            </a:r>
            <a:r>
              <a:rPr lang="en-US" dirty="0" smtClean="0"/>
              <a:t>small </a:t>
            </a:r>
            <a:r>
              <a:rPr lang="en-US" dirty="0"/>
              <a:t>decrease in </a:t>
            </a:r>
            <a:r>
              <a:rPr lang="en-US" dirty="0" smtClean="0"/>
              <a:t>RSS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Adjusted </a:t>
            </a:r>
            <a:r>
              <a:rPr lang="en-US" i="1" dirty="0" smtClean="0">
                <a:latin typeface="Times"/>
                <a:cs typeface="Times"/>
              </a:rPr>
              <a:t>R</a:t>
            </a:r>
            <a:r>
              <a:rPr lang="en-US" i="1" baseline="30000" dirty="0" smtClean="0">
                <a:latin typeface="Times"/>
                <a:cs typeface="Times"/>
              </a:rPr>
              <a:t>2</a:t>
            </a:r>
            <a:r>
              <a:rPr lang="en-US" dirty="0" smtClean="0"/>
              <a:t> pays</a:t>
            </a:r>
            <a:r>
              <a:rPr lang="en-US" dirty="0"/>
              <a:t> </a:t>
            </a:r>
            <a:r>
              <a:rPr lang="en-US" dirty="0" smtClean="0"/>
              <a:t>a penalty for unnecessary </a:t>
            </a:r>
            <a:r>
              <a:rPr lang="en-US" dirty="0"/>
              <a:t>variables in the </a:t>
            </a:r>
            <a:r>
              <a:rPr lang="en-US" dirty="0" smtClean="0"/>
              <a:t>model by dividing RSS by </a:t>
            </a:r>
            <a:r>
              <a:rPr lang="en-US" i="1" dirty="0" smtClean="0">
                <a:latin typeface="Times"/>
                <a:cs typeface="Times"/>
              </a:rPr>
              <a:t>(n-d-1)</a:t>
            </a:r>
            <a:r>
              <a:rPr lang="en-US" dirty="0" smtClean="0"/>
              <a:t> in the numerator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289689"/>
              </p:ext>
            </p:extLst>
          </p:nvPr>
        </p:nvGraphicFramePr>
        <p:xfrm>
          <a:off x="1884363" y="3124200"/>
          <a:ext cx="55133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6" name="Equation" r:id="rId3" imgW="2527300" imgH="419100" progId="Equation.3">
                  <p:embed/>
                </p:oleObj>
              </mc:Choice>
              <mc:Fallback>
                <p:oleObj name="Equation" r:id="rId3" imgW="25273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4363" y="3124200"/>
                        <a:ext cx="5513387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32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Mallow’s </a:t>
            </a:r>
            <a:r>
              <a:rPr lang="en-US" i="1" dirty="0" err="1" smtClean="0">
                <a:latin typeface="Times"/>
                <a:cs typeface="Times"/>
              </a:rPr>
              <a:t>C</a:t>
            </a:r>
            <a:r>
              <a:rPr lang="en-US" i="1" baseline="-25000" dirty="0" err="1" smtClean="0">
                <a:latin typeface="Times"/>
                <a:cs typeface="Times"/>
              </a:rPr>
              <a:t>p</a:t>
            </a:r>
            <a:endParaRPr lang="en-US" i="1" baseline="-25000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book tends to favor:</a:t>
            </a:r>
          </a:p>
          <a:p>
            <a:endParaRPr lang="en-US" baseline="-25000" dirty="0"/>
          </a:p>
          <a:p>
            <a:endParaRPr lang="en-US" baseline="-25000" dirty="0" smtClean="0"/>
          </a:p>
          <a:p>
            <a:endParaRPr lang="en-US" baseline="-25000" dirty="0"/>
          </a:p>
          <a:p>
            <a:endParaRPr lang="en-US" baseline="-25000" dirty="0" smtClean="0"/>
          </a:p>
          <a:p>
            <a:endParaRPr lang="en-US" baseline="-25000" dirty="0"/>
          </a:p>
          <a:p>
            <a:endParaRPr lang="en-US" baseline="-25000" dirty="0" smtClean="0"/>
          </a:p>
          <a:p>
            <a:endParaRPr lang="en-US" baseline="-25000" dirty="0" smtClean="0"/>
          </a:p>
          <a:p>
            <a:endParaRPr lang="en-US" baseline="-25000" dirty="0" smtClean="0"/>
          </a:p>
          <a:p>
            <a:endParaRPr lang="en-US" baseline="-25000" dirty="0"/>
          </a:p>
          <a:p>
            <a:pPr marL="0" indent="0" algn="ctr">
              <a:buNone/>
            </a:pPr>
            <a:r>
              <a:rPr lang="en-US" dirty="0" smtClean="0"/>
              <a:t>Small </a:t>
            </a:r>
            <a:r>
              <a:rPr lang="en-US" i="1" dirty="0" err="1" smtClean="0">
                <a:latin typeface="Times"/>
                <a:cs typeface="Times"/>
              </a:rPr>
              <a:t>C</a:t>
            </a:r>
            <a:r>
              <a:rPr lang="en-US" i="1" baseline="-25000" dirty="0" err="1" smtClean="0">
                <a:latin typeface="Times"/>
                <a:cs typeface="Times"/>
              </a:rPr>
              <a:t>p</a:t>
            </a:r>
            <a:r>
              <a:rPr lang="en-US" dirty="0"/>
              <a:t> ⇒ </a:t>
            </a:r>
            <a:r>
              <a:rPr lang="en-US" dirty="0" smtClean="0"/>
              <a:t>better model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709044"/>
              </p:ext>
            </p:extLst>
          </p:nvPr>
        </p:nvGraphicFramePr>
        <p:xfrm>
          <a:off x="2679700" y="2819400"/>
          <a:ext cx="343852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2" name="Equation" r:id="rId3" imgW="1574800" imgH="444500" progId="Equation.3">
                  <p:embed/>
                </p:oleObj>
              </mc:Choice>
              <mc:Fallback>
                <p:oleObj name="Equation" r:id="rId3" imgW="1574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9700" y="2819400"/>
                        <a:ext cx="3438525" cy="96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4191000" y="2209800"/>
            <a:ext cx="3450353" cy="762000"/>
            <a:chOff x="4191000" y="1676400"/>
            <a:chExt cx="3450353" cy="7620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4191000" y="2133600"/>
              <a:ext cx="533400" cy="3048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634150" y="1676400"/>
              <a:ext cx="30072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Sum of squared errors in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model on </a:t>
              </a:r>
              <a:r>
                <a:rPr lang="en-US" sz="2000" i="1" dirty="0" smtClean="0">
                  <a:solidFill>
                    <a:srgbClr val="000000"/>
                  </a:solidFill>
                  <a:latin typeface="Times"/>
                  <a:cs typeface="Times"/>
                </a:rPr>
                <a:t>m</a:t>
              </a:r>
              <a:r>
                <a:rPr lang="en-US" sz="2000" dirty="0" smtClean="0">
                  <a:solidFill>
                    <a:srgbClr val="000000"/>
                  </a:solidFill>
                </a:rPr>
                <a:t> predictors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95400" y="3679686"/>
            <a:ext cx="3306639" cy="1197114"/>
            <a:chOff x="3048000" y="1317486"/>
            <a:chExt cx="3306639" cy="119711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4648200" y="1317486"/>
              <a:ext cx="556480" cy="511314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048000" y="1806714"/>
              <a:ext cx="33066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Mean squared error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</a:rPr>
                <a:t>i</a:t>
              </a:r>
              <a:r>
                <a:rPr lang="en-US" sz="2000" dirty="0" smtClean="0">
                  <a:solidFill>
                    <a:srgbClr val="000000"/>
                  </a:solidFill>
                </a:rPr>
                <a:t>n full model </a:t>
              </a:r>
              <a:r>
                <a:rPr lang="en-US" sz="2000" dirty="0">
                  <a:solidFill>
                    <a:srgbClr val="000000"/>
                  </a:solidFill>
                </a:rPr>
                <a:t>on </a:t>
              </a:r>
              <a:r>
                <a:rPr lang="en-US" sz="2000" i="1" dirty="0" smtClean="0">
                  <a:solidFill>
                    <a:srgbClr val="000000"/>
                  </a:solidFill>
                  <a:latin typeface="Times"/>
                  <a:cs typeface="Times"/>
                </a:rPr>
                <a:t>p</a:t>
              </a:r>
              <a:r>
                <a:rPr lang="en-US" sz="2000" dirty="0" smtClean="0">
                  <a:solidFill>
                    <a:srgbClr val="000000"/>
                  </a:solidFill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</a:rPr>
                <a:t>predictors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67200" y="3429000"/>
            <a:ext cx="2579402" cy="1219200"/>
            <a:chOff x="3200400" y="1469886"/>
            <a:chExt cx="2579402" cy="1219200"/>
          </a:xfrm>
        </p:grpSpPr>
        <p:cxnSp>
          <p:nvCxnSpPr>
            <p:cNvPr id="31" name="Straight Arrow Connector 30"/>
            <p:cNvCxnSpPr/>
            <p:nvPr/>
          </p:nvCxnSpPr>
          <p:spPr>
            <a:xfrm flipH="1" flipV="1">
              <a:off x="4038600" y="1469886"/>
              <a:ext cx="76200" cy="5334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200400" y="1981200"/>
              <a:ext cx="25794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Number of predictors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</a:rPr>
                <a:t>i</a:t>
              </a:r>
              <a:r>
                <a:rPr lang="en-US" sz="2000" dirty="0" smtClean="0">
                  <a:solidFill>
                    <a:srgbClr val="000000"/>
                  </a:solidFill>
                </a:rPr>
                <a:t>n your model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096000" y="3429000"/>
            <a:ext cx="1886458" cy="476310"/>
            <a:chOff x="3048000" y="1927086"/>
            <a:chExt cx="1886458" cy="476310"/>
          </a:xfrm>
        </p:grpSpPr>
        <p:cxnSp>
          <p:nvCxnSpPr>
            <p:cNvPr id="37" name="Straight Arrow Connector 36"/>
            <p:cNvCxnSpPr>
              <a:stCxn id="38" idx="1"/>
            </p:cNvCxnSpPr>
            <p:nvPr/>
          </p:nvCxnSpPr>
          <p:spPr>
            <a:xfrm flipH="1" flipV="1">
              <a:off x="3048000" y="1927086"/>
              <a:ext cx="304800" cy="276255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352800" y="2003286"/>
              <a:ext cx="1581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Sample size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65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Mallow’s </a:t>
            </a:r>
            <a:r>
              <a:rPr lang="en-US" i="1" dirty="0" err="1" smtClean="0">
                <a:latin typeface="Times"/>
                <a:cs typeface="Times"/>
              </a:rPr>
              <a:t>C</a:t>
            </a:r>
            <a:r>
              <a:rPr lang="en-US" i="1" baseline="-25000" dirty="0" err="1" smtClean="0">
                <a:latin typeface="Times"/>
                <a:cs typeface="Times"/>
              </a:rPr>
              <a:t>p</a:t>
            </a:r>
            <a:r>
              <a:rPr lang="en-US" dirty="0" smtClean="0">
                <a:cs typeface="Times"/>
              </a:rPr>
              <a:t>: alternate definition</a:t>
            </a:r>
            <a:endParaRPr lang="en-US" dirty="0"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My preferred way to think about this:</a:t>
            </a:r>
          </a:p>
          <a:p>
            <a:endParaRPr lang="en-US" baseline="-25000" dirty="0"/>
          </a:p>
          <a:p>
            <a:endParaRPr lang="en-US" baseline="-25000" dirty="0" smtClean="0"/>
          </a:p>
          <a:p>
            <a:endParaRPr lang="en-US" baseline="-25000" dirty="0"/>
          </a:p>
          <a:p>
            <a:endParaRPr lang="en-US" baseline="-25000" dirty="0" smtClean="0"/>
          </a:p>
          <a:p>
            <a:endParaRPr lang="en-US" baseline="-25000" dirty="0"/>
          </a:p>
          <a:p>
            <a:endParaRPr lang="en-US" baseline="-25000" dirty="0" smtClean="0"/>
          </a:p>
          <a:p>
            <a:endParaRPr lang="en-US" baseline="-25000" dirty="0" smtClean="0"/>
          </a:p>
          <a:p>
            <a:endParaRPr lang="en-US" baseline="-25000" dirty="0"/>
          </a:p>
          <a:p>
            <a:pPr marL="0" indent="0" algn="ctr">
              <a:buNone/>
            </a:pPr>
            <a:r>
              <a:rPr lang="en-US" dirty="0" smtClean="0"/>
              <a:t>Small </a:t>
            </a:r>
            <a:r>
              <a:rPr lang="en-US" i="1" dirty="0" err="1" smtClean="0">
                <a:latin typeface="Times"/>
                <a:cs typeface="Times"/>
              </a:rPr>
              <a:t>C</a:t>
            </a:r>
            <a:r>
              <a:rPr lang="en-US" i="1" baseline="-25000" dirty="0" err="1" smtClean="0">
                <a:latin typeface="Times"/>
                <a:cs typeface="Times"/>
              </a:rPr>
              <a:t>p</a:t>
            </a:r>
            <a:r>
              <a:rPr lang="en-US" dirty="0" smtClean="0"/>
              <a:t> </a:t>
            </a:r>
            <a:r>
              <a:rPr lang="en-US" dirty="0"/>
              <a:t>⇒</a:t>
            </a:r>
            <a:r>
              <a:rPr lang="en-US" dirty="0" smtClean="0"/>
              <a:t> better model</a:t>
            </a:r>
          </a:p>
          <a:p>
            <a:pPr marL="0" indent="0" algn="ctr">
              <a:buNone/>
            </a:pPr>
            <a:r>
              <a:rPr lang="en-US" dirty="0" smtClean="0"/>
              <a:t>Model with s</a:t>
            </a:r>
            <a:r>
              <a:rPr lang="en-US" dirty="0" smtClean="0"/>
              <a:t>mallest </a:t>
            </a:r>
            <a:r>
              <a:rPr lang="en-US" i="1" dirty="0" err="1" smtClean="0">
                <a:latin typeface="Times"/>
                <a:cs typeface="Times"/>
              </a:rPr>
              <a:t>C</a:t>
            </a:r>
            <a:r>
              <a:rPr lang="en-US" i="1" baseline="-25000" dirty="0" err="1" smtClean="0">
                <a:latin typeface="Times"/>
                <a:cs typeface="Times"/>
              </a:rPr>
              <a:t>p</a:t>
            </a:r>
            <a:r>
              <a:rPr lang="en-US" i="1" baseline="-25000" dirty="0" smtClean="0">
                <a:latin typeface="Times"/>
                <a:cs typeface="Times"/>
              </a:rPr>
              <a:t> </a:t>
            </a:r>
            <a:r>
              <a:rPr lang="en-US" dirty="0" smtClean="0"/>
              <a:t>= model </a:t>
            </a:r>
            <a:r>
              <a:rPr lang="en-US" dirty="0"/>
              <a:t>with smallest </a:t>
            </a:r>
            <a:r>
              <a:rPr lang="en-US" i="1" dirty="0" err="1" smtClean="0">
                <a:latin typeface="Times"/>
                <a:cs typeface="Times"/>
              </a:rPr>
              <a:t>C</a:t>
            </a:r>
            <a:r>
              <a:rPr lang="en-US" i="1" baseline="-25000" dirty="0" err="1" smtClean="0">
                <a:latin typeface="Times"/>
                <a:cs typeface="Times"/>
              </a:rPr>
              <a:t>p</a:t>
            </a:r>
            <a:r>
              <a:rPr lang="en-US" i="1" baseline="30000" dirty="0" smtClean="0">
                <a:latin typeface="Times"/>
                <a:cs typeface="Times"/>
              </a:rPr>
              <a:t>*</a:t>
            </a:r>
            <a:endParaRPr lang="en-US" baseline="30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293157"/>
              </p:ext>
            </p:extLst>
          </p:nvPr>
        </p:nvGraphicFramePr>
        <p:xfrm>
          <a:off x="2862263" y="2874963"/>
          <a:ext cx="3074987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Equation" r:id="rId3" imgW="1409700" imgH="393700" progId="Equation.3">
                  <p:embed/>
                </p:oleObj>
              </mc:Choice>
              <mc:Fallback>
                <p:oleObj name="Equation" r:id="rId3" imgW="1409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2263" y="2874963"/>
                        <a:ext cx="3074987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4419600" y="2209800"/>
            <a:ext cx="3221753" cy="838200"/>
            <a:chOff x="4419600" y="1676400"/>
            <a:chExt cx="3221753" cy="8382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4419600" y="2133600"/>
              <a:ext cx="304800" cy="3810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634150" y="1676400"/>
              <a:ext cx="30072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Sum of squared errors in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model on </a:t>
              </a:r>
              <a:r>
                <a:rPr lang="en-US" sz="2000" i="1" dirty="0" smtClean="0">
                  <a:solidFill>
                    <a:srgbClr val="000000"/>
                  </a:solidFill>
                  <a:latin typeface="Times"/>
                  <a:cs typeface="Times"/>
                </a:rPr>
                <a:t>m</a:t>
              </a:r>
              <a:r>
                <a:rPr lang="en-US" sz="2000" dirty="0" smtClean="0">
                  <a:solidFill>
                    <a:srgbClr val="000000"/>
                  </a:solidFill>
                </a:rPr>
                <a:t> predictors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91200" y="3048000"/>
            <a:ext cx="3212260" cy="707886"/>
            <a:chOff x="2743200" y="3984486"/>
            <a:chExt cx="3212260" cy="707886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743200" y="4267200"/>
              <a:ext cx="685800" cy="22086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447191" y="3984486"/>
              <a:ext cx="25082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Estimate of variance 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of the error terms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572000" y="3505200"/>
            <a:ext cx="2579402" cy="1143000"/>
            <a:chOff x="3200400" y="1546086"/>
            <a:chExt cx="2579402" cy="1143000"/>
          </a:xfrm>
        </p:grpSpPr>
        <p:cxnSp>
          <p:nvCxnSpPr>
            <p:cNvPr id="31" name="Straight Arrow Connector 30"/>
            <p:cNvCxnSpPr/>
            <p:nvPr/>
          </p:nvCxnSpPr>
          <p:spPr>
            <a:xfrm flipH="1" flipV="1">
              <a:off x="4038600" y="1546086"/>
              <a:ext cx="762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200400" y="1981200"/>
              <a:ext cx="25794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Number of predictors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</a:rPr>
                <a:t>i</a:t>
              </a:r>
              <a:r>
                <a:rPr lang="en-US" sz="2000" dirty="0" smtClean="0">
                  <a:solidFill>
                    <a:srgbClr val="000000"/>
                  </a:solidFill>
                </a:rPr>
                <a:t>n your model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14600" y="3733801"/>
            <a:ext cx="1581658" cy="704909"/>
            <a:chOff x="3352800" y="1698487"/>
            <a:chExt cx="1581658" cy="704909"/>
          </a:xfrm>
        </p:grpSpPr>
        <p:cxnSp>
          <p:nvCxnSpPr>
            <p:cNvPr id="37" name="Straight Arrow Connector 36"/>
            <p:cNvCxnSpPr>
              <a:stCxn id="38" idx="0"/>
            </p:cNvCxnSpPr>
            <p:nvPr/>
          </p:nvCxnSpPr>
          <p:spPr>
            <a:xfrm flipV="1">
              <a:off x="4143629" y="1698487"/>
              <a:ext cx="275971" cy="304799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352800" y="2003286"/>
              <a:ext cx="1581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Sample size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39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0428" b="104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296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Akaike</a:t>
            </a:r>
            <a:r>
              <a:rPr lang="en-US" dirty="0"/>
              <a:t> Information </a:t>
            </a:r>
            <a:r>
              <a:rPr lang="en-US" dirty="0" smtClean="0"/>
              <a:t>Criterion </a:t>
            </a:r>
            <a:r>
              <a:rPr lang="en-US" dirty="0"/>
              <a:t>(AIC)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Default criteria in R:</a:t>
            </a:r>
            <a:endParaRPr lang="en-US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0" indent="0" algn="ctr">
              <a:buNone/>
            </a:pPr>
            <a:r>
              <a:rPr lang="en-US" dirty="0"/>
              <a:t>Small </a:t>
            </a:r>
            <a:r>
              <a:rPr lang="en-US" i="1" dirty="0" smtClean="0">
                <a:latin typeface="Times"/>
                <a:cs typeface="Times"/>
              </a:rPr>
              <a:t>AIC</a:t>
            </a:r>
            <a:r>
              <a:rPr lang="en-US" dirty="0" smtClean="0"/>
              <a:t> </a:t>
            </a:r>
            <a:r>
              <a:rPr lang="en-US" dirty="0"/>
              <a:t>⇒ better model</a:t>
            </a:r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761195"/>
              </p:ext>
            </p:extLst>
          </p:nvPr>
        </p:nvGraphicFramePr>
        <p:xfrm>
          <a:off x="2928938" y="2819400"/>
          <a:ext cx="29400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Equation" r:id="rId3" imgW="1346200" imgH="203200" progId="Equation.3">
                  <p:embed/>
                </p:oleObj>
              </mc:Choice>
              <mc:Fallback>
                <p:oleObj name="Equation" r:id="rId3" imgW="1346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8938" y="2819400"/>
                        <a:ext cx="2940050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047758"/>
              </p:ext>
            </p:extLst>
          </p:nvPr>
        </p:nvGraphicFramePr>
        <p:xfrm>
          <a:off x="2614613" y="3581400"/>
          <a:ext cx="3573462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4" name="Equation" r:id="rId5" imgW="1638300" imgH="393700" progId="Equation.3">
                  <p:embed/>
                </p:oleObj>
              </mc:Choice>
              <mc:Fallback>
                <p:oleObj name="Equation" r:id="rId5" imgW="1638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4613" y="3581400"/>
                        <a:ext cx="3573462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484617" y="1752600"/>
            <a:ext cx="3278383" cy="1066800"/>
            <a:chOff x="4419600" y="1447800"/>
            <a:chExt cx="3278383" cy="1066800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4419600" y="2133600"/>
              <a:ext cx="304800" cy="3810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648200" y="1447800"/>
              <a:ext cx="304978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In more complex models,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</a:rPr>
                <a:t>t</a:t>
              </a:r>
              <a:r>
                <a:rPr lang="en-US" sz="2000" dirty="0" smtClean="0">
                  <a:solidFill>
                    <a:srgbClr val="000000"/>
                  </a:solidFill>
                </a:rPr>
                <a:t>his gets replaced with a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</a:rPr>
                <a:t>m</a:t>
              </a:r>
              <a:r>
                <a:rPr lang="en-US" sz="2000" dirty="0" smtClean="0">
                  <a:solidFill>
                    <a:srgbClr val="000000"/>
                  </a:solidFill>
                </a:rPr>
                <a:t>ax-l</a:t>
              </a:r>
              <a:r>
                <a:rPr lang="en-US" sz="2000" dirty="0" smtClean="0">
                  <a:solidFill>
                    <a:srgbClr val="000000"/>
                  </a:solidFill>
                </a:rPr>
                <a:t>ikelihood function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77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Bayesian Information Criterion (BIC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Amelia’s favorite:</a:t>
            </a:r>
            <a:endParaRPr lang="en-US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0" indent="0" algn="ctr">
              <a:buNone/>
            </a:pPr>
            <a:r>
              <a:rPr lang="en-US" dirty="0"/>
              <a:t>Small </a:t>
            </a:r>
            <a:r>
              <a:rPr lang="en-US" i="1" dirty="0">
                <a:latin typeface="Times"/>
                <a:cs typeface="Times"/>
              </a:rPr>
              <a:t>B</a:t>
            </a:r>
            <a:r>
              <a:rPr lang="en-US" i="1" dirty="0" smtClean="0">
                <a:latin typeface="Times"/>
                <a:cs typeface="Times"/>
              </a:rPr>
              <a:t>IC</a:t>
            </a:r>
            <a:r>
              <a:rPr lang="en-US" dirty="0" smtClean="0"/>
              <a:t> </a:t>
            </a:r>
            <a:r>
              <a:rPr lang="en-US" dirty="0"/>
              <a:t>⇒ better model</a:t>
            </a:r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102102"/>
              </p:ext>
            </p:extLst>
          </p:nvPr>
        </p:nvGraphicFramePr>
        <p:xfrm>
          <a:off x="2597150" y="2570163"/>
          <a:ext cx="3605213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Equation" r:id="rId3" imgW="1651000" imgH="431800" progId="Equation.3">
                  <p:embed/>
                </p:oleObj>
              </mc:Choice>
              <mc:Fallback>
                <p:oleObj name="Equation" r:id="rId3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7150" y="2570163"/>
                        <a:ext cx="3605213" cy="94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519389"/>
              </p:ext>
            </p:extLst>
          </p:nvPr>
        </p:nvGraphicFramePr>
        <p:xfrm>
          <a:off x="2435225" y="3636963"/>
          <a:ext cx="39338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name="Equation" r:id="rId5" imgW="1803400" imgH="393700" progId="Equation.3">
                  <p:embed/>
                </p:oleObj>
              </mc:Choice>
              <mc:Fallback>
                <p:oleObj name="Equation" r:id="rId5" imgW="1803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5225" y="3636963"/>
                        <a:ext cx="39338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114800" y="1600200"/>
            <a:ext cx="3290660" cy="1143000"/>
            <a:chOff x="4343400" y="1447800"/>
            <a:chExt cx="3290660" cy="1143000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4343400" y="2133600"/>
              <a:ext cx="381000" cy="457200"/>
            </a:xfrm>
            <a:prstGeom prst="straightConnector1">
              <a:avLst/>
            </a:prstGeom>
            <a:ln w="5715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712141" y="1447800"/>
              <a:ext cx="29219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Each additional term 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incurs a harsher penalty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83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 flipV="1">
            <a:off x="4953000" y="4267200"/>
            <a:ext cx="1524000" cy="5334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AIC</a:t>
            </a:r>
            <a:r>
              <a:rPr lang="en-US" dirty="0" smtClean="0"/>
              <a:t>, BIC, and C</a:t>
            </a:r>
            <a:r>
              <a:rPr lang="en-US" baseline="-25000" dirty="0" smtClean="0"/>
              <a:t>p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-25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39037"/>
              </p:ext>
            </p:extLst>
          </p:nvPr>
        </p:nvGraphicFramePr>
        <p:xfrm>
          <a:off x="2438400" y="2209800"/>
          <a:ext cx="4349750" cy="285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name="Equation" r:id="rId3" imgW="1993900" imgH="1308100" progId="Equation.3">
                  <p:embed/>
                </p:oleObj>
              </mc:Choice>
              <mc:Fallback>
                <p:oleObj name="Equation" r:id="rId3" imgW="1993900" imgH="1308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8400" y="2209800"/>
                        <a:ext cx="4349750" cy="285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019800" y="2667000"/>
            <a:ext cx="2850958" cy="1143000"/>
            <a:chOff x="6019800" y="2667000"/>
            <a:chExt cx="2850958" cy="1143000"/>
          </a:xfrm>
        </p:grpSpPr>
        <p:sp>
          <p:nvSpPr>
            <p:cNvPr id="6" name="Right Bracket 5"/>
            <p:cNvSpPr/>
            <p:nvPr/>
          </p:nvSpPr>
          <p:spPr>
            <a:xfrm>
              <a:off x="6019800" y="2667000"/>
              <a:ext cx="228600" cy="1143000"/>
            </a:xfrm>
            <a:prstGeom prst="rightBracket">
              <a:avLst/>
            </a:prstGeom>
            <a:ln w="57150" cap="rnd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48400" y="2895600"/>
              <a:ext cx="26223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Proportional for 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least-squares models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45029" y="4953000"/>
            <a:ext cx="2508394" cy="990600"/>
            <a:chOff x="6197629" y="2667000"/>
            <a:chExt cx="2508394" cy="990600"/>
          </a:xfrm>
        </p:grpSpPr>
        <p:sp>
          <p:nvSpPr>
            <p:cNvPr id="11" name="Right Bracket 10"/>
            <p:cNvSpPr/>
            <p:nvPr/>
          </p:nvSpPr>
          <p:spPr>
            <a:xfrm rot="5400000">
              <a:off x="7315200" y="2209800"/>
              <a:ext cx="228600" cy="1143000"/>
            </a:xfrm>
            <a:prstGeom prst="rightBracket">
              <a:avLst/>
            </a:prstGeom>
            <a:ln w="57150" cap="rnd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7629" y="2949714"/>
              <a:ext cx="2508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More severe penalty 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for large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Automated </a:t>
            </a:r>
            <a:r>
              <a:rPr lang="en-US" dirty="0"/>
              <a:t>methods are not </a:t>
            </a:r>
            <a:r>
              <a:rPr lang="en-US" dirty="0" smtClean="0"/>
              <a:t>substitutes </a:t>
            </a:r>
            <a:r>
              <a:rPr lang="en-US" dirty="0"/>
              <a:t>for careful </a:t>
            </a:r>
            <a:r>
              <a:rPr lang="en-US" dirty="0" smtClean="0"/>
              <a:t>analysis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Are your assumptions met</a:t>
            </a:r>
            <a:r>
              <a:rPr lang="en-US" dirty="0"/>
              <a:t>? </a:t>
            </a:r>
            <a:endParaRPr lang="en-US" dirty="0" smtClean="0"/>
          </a:p>
          <a:p>
            <a:pPr lvl="1"/>
            <a:r>
              <a:rPr lang="en-US" dirty="0" smtClean="0"/>
              <a:t>Are </a:t>
            </a:r>
            <a:r>
              <a:rPr lang="en-US" dirty="0"/>
              <a:t>measurements </a:t>
            </a:r>
            <a:r>
              <a:rPr lang="en-US" dirty="0" smtClean="0"/>
              <a:t>efficient</a:t>
            </a:r>
            <a:r>
              <a:rPr lang="en-US" dirty="0"/>
              <a:t>? </a:t>
            </a:r>
            <a:endParaRPr lang="en-US" dirty="0" smtClean="0"/>
          </a:p>
          <a:p>
            <a:pPr lvl="1"/>
            <a:r>
              <a:rPr lang="en-US" dirty="0" smtClean="0"/>
              <a:t>Is </a:t>
            </a:r>
            <a:r>
              <a:rPr lang="en-US" dirty="0"/>
              <a:t>it worth </a:t>
            </a:r>
            <a:r>
              <a:rPr lang="en-US" dirty="0" smtClean="0"/>
              <a:t>it to squeeze a little bit more performance out of </a:t>
            </a:r>
            <a:r>
              <a:rPr lang="en-US" i="1" dirty="0" smtClean="0">
                <a:latin typeface="Times"/>
                <a:cs typeface="Times"/>
              </a:rPr>
              <a:t>R</a:t>
            </a:r>
            <a:r>
              <a:rPr lang="en-US" i="1" baseline="30000" dirty="0" smtClean="0">
                <a:latin typeface="Times"/>
                <a:cs typeface="Times"/>
              </a:rPr>
              <a:t>2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What about transformations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1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r>
              <a:rPr lang="en-US" dirty="0"/>
              <a:t>: </a:t>
            </a:r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Instructions </a:t>
            </a:r>
            <a:r>
              <a:rPr lang="en-US" dirty="0" smtClean="0"/>
              <a:t>and code:</a:t>
            </a:r>
          </a:p>
          <a:p>
            <a:pPr marL="0" indent="0" algn="ctr">
              <a:buNone/>
            </a:pPr>
            <a:r>
              <a:rPr lang="en-US" sz="2000" dirty="0">
                <a:hlinkClick r:id="rId2"/>
              </a:rPr>
              <a:t>http://www.science.smith.edu/~amcnamara/sds291/lab_stepwise.html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36196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Thanks, and enjoy your spring break!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2593" b="2593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50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year’s advertising budget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71030"/>
            <a:ext cx="8743950" cy="45159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440" y="5486400"/>
            <a:ext cx="111876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1206333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7691" t="7044" r="5330" b="7434"/>
          <a:stretch/>
        </p:blipFill>
        <p:spPr>
          <a:xfrm>
            <a:off x="6775018" y="5486400"/>
            <a:ext cx="1683182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-761614" y="3263836"/>
            <a:ext cx="2160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Sales (in 1000s of units sold)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172079" y="3263837"/>
            <a:ext cx="2160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Sales (in 1000s of units sold)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105779" y="3263837"/>
            <a:ext cx="2160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Sales (in 1000s of units sold)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6800" y="5181600"/>
            <a:ext cx="152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Budget (in $1,000s)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962400" y="5181600"/>
            <a:ext cx="152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Budget (in $1,000s)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858000" y="5181600"/>
            <a:ext cx="152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Budget (in $1,000s)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28600" y="1600200"/>
            <a:ext cx="2667000" cy="502920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00400" y="1676400"/>
            <a:ext cx="2667000" cy="495300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19800" y="1600200"/>
            <a:ext cx="2667000" cy="502920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3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task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-12700" y="2044700"/>
            <a:ext cx="3726273" cy="2819400"/>
            <a:chOff x="2514600" y="990600"/>
            <a:chExt cx="4330533" cy="3276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600" y="1371600"/>
              <a:ext cx="3458013" cy="2590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990600"/>
              <a:ext cx="1118760" cy="1143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8800" y="2057400"/>
              <a:ext cx="1206333" cy="1143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691" t="7044" r="5330" b="7434"/>
            <a:stretch/>
          </p:blipFill>
          <p:spPr>
            <a:xfrm>
              <a:off x="5334000" y="3276600"/>
              <a:ext cx="1458758" cy="9906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594" y="2247091"/>
            <a:ext cx="3617406" cy="2414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324100"/>
            <a:ext cx="2260600" cy="226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6182" y="5867400"/>
            <a:ext cx="2971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So what do we do?</a:t>
            </a:r>
            <a:endParaRPr lang="en-US" sz="2400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73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Ahh</a:t>
            </a:r>
            <a:r>
              <a:rPr lang="en-US" dirty="0" smtClean="0"/>
              <a:t>, linear </a:t>
            </a:r>
            <a:r>
              <a:rPr lang="en-US" dirty="0" smtClean="0"/>
              <a:t>models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Provides nice</a:t>
            </a:r>
            <a:r>
              <a:rPr lang="en-US" dirty="0"/>
              <a:t>, interpretable results and is a good starting point for many </a:t>
            </a:r>
            <a:r>
              <a:rPr lang="en-US" dirty="0" smtClean="0"/>
              <a:t>applications: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812828"/>
              </p:ext>
            </p:extLst>
          </p:nvPr>
        </p:nvGraphicFramePr>
        <p:xfrm>
          <a:off x="2457450" y="2605088"/>
          <a:ext cx="432752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4" imgW="1473200" imgH="228600" progId="Equation.3">
                  <p:embed/>
                </p:oleObj>
              </mc:Choice>
              <mc:Fallback>
                <p:oleObj name="Equation" r:id="rId4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7450" y="2605088"/>
                        <a:ext cx="432752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Content Placeholder 6"/>
          <p:cNvPicPr>
            <a:picLocks noChangeAspect="1"/>
          </p:cNvPicPr>
          <p:nvPr/>
        </p:nvPicPr>
        <p:blipFill rotWithShape="1">
          <a:blip r:embed="rId6"/>
          <a:srcRect l="14067" t="28823" r="13372"/>
          <a:stretch/>
        </p:blipFill>
        <p:spPr>
          <a:xfrm>
            <a:off x="1117011" y="3401080"/>
            <a:ext cx="3683589" cy="3302220"/>
          </a:xfrm>
          <a:prstGeom prst="rect">
            <a:avLst/>
          </a:prstGeom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7"/>
          <a:srcRect t="-8586" b="-8586"/>
          <a:stretch>
            <a:fillRect/>
          </a:stretch>
        </p:blipFill>
        <p:spPr>
          <a:xfrm>
            <a:off x="4876800" y="3429000"/>
            <a:ext cx="2935029" cy="3429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62800" y="6559147"/>
            <a:ext cx="1917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Thanks, Roger Hargreaves!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3442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Q1: </a:t>
            </a:r>
            <a:r>
              <a:rPr lang="en-US" dirty="0" smtClean="0"/>
              <a:t>is </a:t>
            </a:r>
            <a:r>
              <a:rPr lang="en-US" dirty="0" smtClean="0"/>
              <a:t>at least one predictor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SLR, we tested to see if the slope was 0 (no effect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 MLR, we need to test whether </a:t>
            </a:r>
            <a:r>
              <a:rPr lang="en-US" b="1" dirty="0" smtClean="0"/>
              <a:t>ALL</a:t>
            </a:r>
            <a:r>
              <a:rPr lang="en-US" dirty="0" smtClean="0"/>
              <a:t> of the slopes are 0 to prove that there is no </a:t>
            </a:r>
            <a:r>
              <a:rPr lang="en-US" dirty="0" smtClean="0"/>
              <a:t>effect</a:t>
            </a:r>
          </a:p>
          <a:p>
            <a:r>
              <a:rPr lang="en-US" b="1" dirty="0" smtClean="0"/>
              <a:t>Question:</a:t>
            </a:r>
            <a:r>
              <a:rPr lang="en-US" dirty="0" smtClean="0"/>
              <a:t> h</a:t>
            </a:r>
            <a:r>
              <a:rPr lang="en-US" dirty="0" smtClean="0"/>
              <a:t>ow do we do that?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0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</a:t>
            </a:r>
            <a:r>
              <a:rPr lang="en-US" dirty="0" smtClean="0"/>
              <a:t>is </a:t>
            </a:r>
            <a:r>
              <a:rPr lang="en-US" dirty="0" smtClean="0"/>
              <a:t>at least one predictor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Answer: </a:t>
            </a:r>
            <a:r>
              <a:rPr lang="en-US" dirty="0" smtClean="0"/>
              <a:t>use the </a:t>
            </a:r>
            <a:r>
              <a:rPr lang="en-US" i="1" dirty="0">
                <a:latin typeface="Times"/>
                <a:cs typeface="Times"/>
                <a:sym typeface="Wingdings"/>
              </a:rPr>
              <a:t>F</a:t>
            </a:r>
            <a:r>
              <a:rPr lang="en-US" dirty="0">
                <a:sym typeface="Wingdings"/>
              </a:rPr>
              <a:t>-</a:t>
            </a:r>
            <a:r>
              <a:rPr lang="en-US" dirty="0" smtClean="0"/>
              <a:t>statistic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69863" indent="0">
              <a:buNone/>
            </a:pPr>
            <a:r>
              <a:rPr lang="en-US" dirty="0" smtClean="0"/>
              <a:t>where </a:t>
            </a:r>
            <a:r>
              <a:rPr lang="en-US" i="1" dirty="0" smtClean="0">
                <a:latin typeface="Times"/>
                <a:cs typeface="Times"/>
              </a:rPr>
              <a:t>p</a:t>
            </a:r>
            <a:r>
              <a:rPr lang="en-US" i="1" dirty="0" smtClean="0"/>
              <a:t> </a:t>
            </a:r>
            <a:r>
              <a:rPr lang="en-US" dirty="0" smtClean="0"/>
              <a:t> is </a:t>
            </a:r>
            <a:r>
              <a:rPr lang="en-US" dirty="0" smtClean="0"/>
              <a:t>the # of predictors and </a:t>
            </a:r>
            <a:r>
              <a:rPr lang="en-US" i="1" dirty="0" smtClean="0">
                <a:latin typeface="Times"/>
                <a:cs typeface="Times"/>
              </a:rPr>
              <a:t>n</a:t>
            </a:r>
            <a:r>
              <a:rPr lang="en-US" i="1" dirty="0" smtClean="0"/>
              <a:t> </a:t>
            </a:r>
            <a:r>
              <a:rPr lang="en-US" dirty="0" smtClean="0"/>
              <a:t>is the sample size</a:t>
            </a:r>
          </a:p>
          <a:p>
            <a:pPr marL="169863" indent="0">
              <a:buNone/>
            </a:pPr>
            <a:endParaRPr lang="en-US" dirty="0"/>
          </a:p>
          <a:p>
            <a:r>
              <a:rPr lang="en-US" dirty="0" smtClean="0"/>
              <a:t>Value close to 1 </a:t>
            </a:r>
            <a:r>
              <a:rPr lang="en-US" dirty="0" smtClean="0">
                <a:sym typeface="Wingdings"/>
              </a:rPr>
              <a:t> no effect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Question</a:t>
            </a:r>
            <a:r>
              <a:rPr lang="en-US" dirty="0" smtClean="0">
                <a:sym typeface="Wingdings"/>
              </a:rPr>
              <a:t>: why look at the </a:t>
            </a:r>
            <a:r>
              <a:rPr lang="en-US" i="1" dirty="0" smtClean="0">
                <a:latin typeface="Times"/>
                <a:cs typeface="Times"/>
                <a:sym typeface="Wingdings"/>
              </a:rPr>
              <a:t>F</a:t>
            </a:r>
            <a:r>
              <a:rPr lang="en-US" dirty="0" smtClean="0">
                <a:sym typeface="Wingdings"/>
              </a:rPr>
              <a:t>-statistic </a:t>
            </a:r>
            <a:r>
              <a:rPr lang="en-US" dirty="0" smtClean="0">
                <a:sym typeface="Wingdings"/>
              </a:rPr>
              <a:t>and not just at the </a:t>
            </a:r>
            <a:r>
              <a:rPr lang="en-US" dirty="0" smtClean="0">
                <a:sym typeface="Wingdings"/>
              </a:rPr>
              <a:t>     </a:t>
            </a:r>
            <a:r>
              <a:rPr lang="en-US" i="1" dirty="0" smtClean="0">
                <a:latin typeface="Times"/>
                <a:cs typeface="Times"/>
                <a:sym typeface="Wingdings"/>
              </a:rPr>
              <a:t>p</a:t>
            </a:r>
            <a:r>
              <a:rPr lang="en-US" dirty="0" smtClean="0">
                <a:sym typeface="Wingdings"/>
              </a:rPr>
              <a:t>-values for each predictor in turn? (</a:t>
            </a:r>
            <a:r>
              <a:rPr lang="en-US" i="1" dirty="0" smtClean="0">
                <a:sym typeface="Wingdings"/>
              </a:rPr>
              <a:t>hint</a:t>
            </a:r>
            <a:r>
              <a:rPr lang="en-US" dirty="0" smtClean="0">
                <a:sym typeface="Wingdings"/>
              </a:rPr>
              <a:t>: lots of predictors?)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113626"/>
              </p:ext>
            </p:extLst>
          </p:nvPr>
        </p:nvGraphicFramePr>
        <p:xfrm>
          <a:off x="2895600" y="2133600"/>
          <a:ext cx="3352800" cy="1181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8" name="Equation" r:id="rId3" imgW="1333500" imgH="469900" progId="Equation.3">
                  <p:embed/>
                </p:oleObj>
              </mc:Choice>
              <mc:Fallback>
                <p:oleObj name="Equation" r:id="rId3" imgW="1333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2133600"/>
                        <a:ext cx="3352800" cy="1181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70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57150" cap="rnd" cmpd="sng">
          <a:solidFill>
            <a:srgbClr val="000000"/>
          </a:solidFill>
          <a:headEnd type="none"/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2000" b="1" dirty="0" smtClean="0">
            <a:solidFill>
              <a:srgbClr val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41165</TotalTime>
  <Words>1830</Words>
  <Application>Microsoft Macintosh PowerPoint</Application>
  <PresentationFormat>On-screen Show (4:3)</PresentationFormat>
  <Paragraphs>285</Paragraphs>
  <Slides>45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Clarity</vt:lpstr>
      <vt:lpstr>Equation</vt:lpstr>
      <vt:lpstr>Microsoft Equation</vt:lpstr>
      <vt:lpstr>Linear Model Selection</vt:lpstr>
      <vt:lpstr>Introductions &amp; Background</vt:lpstr>
      <vt:lpstr>Outline</vt:lpstr>
      <vt:lpstr>Running example</vt:lpstr>
      <vt:lpstr>Last year’s advertising budget</vt:lpstr>
      <vt:lpstr>Your task</vt:lpstr>
      <vt:lpstr>Ahh, linear models…</vt:lpstr>
      <vt:lpstr>Q1: is at least one predictor useful?</vt:lpstr>
      <vt:lpstr>Q1: is at least one predictor useful?</vt:lpstr>
      <vt:lpstr>Ahh, linear models…</vt:lpstr>
      <vt:lpstr>But wait…</vt:lpstr>
      <vt:lpstr>Answer: minimizing RSS</vt:lpstr>
      <vt:lpstr>Discussion</vt:lpstr>
      <vt:lpstr>What do we know about least-squares?</vt:lpstr>
      <vt:lpstr>What do we know about least-squares?</vt:lpstr>
      <vt:lpstr>What do we know about least-squares?</vt:lpstr>
      <vt:lpstr>What do we know about least-squares?</vt:lpstr>
      <vt:lpstr>Bias vs. variance</vt:lpstr>
      <vt:lpstr>Discussion</vt:lpstr>
      <vt:lpstr>Q2: do we need them all?</vt:lpstr>
      <vt:lpstr>Method 1: best subset selection</vt:lpstr>
      <vt:lpstr>Discussion</vt:lpstr>
      <vt:lpstr>Thought exercise: how many groups?</vt:lpstr>
      <vt:lpstr>Model overload</vt:lpstr>
      <vt:lpstr>Another problem</vt:lpstr>
      <vt:lpstr>What if we could eliminate some?</vt:lpstr>
      <vt:lpstr>Method 2: forward selection</vt:lpstr>
      <vt:lpstr>Forward selection: way fewer models</vt:lpstr>
      <vt:lpstr>Discussion: forward selection</vt:lpstr>
      <vt:lpstr>Method 2: forward selection</vt:lpstr>
      <vt:lpstr>Method 3: backward selection</vt:lpstr>
      <vt:lpstr>Discussion: backward selection</vt:lpstr>
      <vt:lpstr>Method 4: stepwise selection</vt:lpstr>
      <vt:lpstr>Discussion: stepwise selection</vt:lpstr>
      <vt:lpstr>Choosing the optimal model</vt:lpstr>
      <vt:lpstr>Choosing the optimal model</vt:lpstr>
      <vt:lpstr>Adjusted R2</vt:lpstr>
      <vt:lpstr>Mallow’s Cp</vt:lpstr>
      <vt:lpstr>Mallow’s Cp: alternate definition</vt:lpstr>
      <vt:lpstr> Akaike Information Criterion (AIC)</vt:lpstr>
      <vt:lpstr> Bayesian Information Criterion (BIC)</vt:lpstr>
      <vt:lpstr>Comparing AIC, BIC, and Cp</vt:lpstr>
      <vt:lpstr> Caveats</vt:lpstr>
      <vt:lpstr>Lab: model selection</vt:lpstr>
      <vt:lpstr>Thanks, and enjoy your spring break!</vt:lpstr>
    </vt:vector>
  </TitlesOfParts>
  <Company>UNC Charlotte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751</cp:revision>
  <dcterms:created xsi:type="dcterms:W3CDTF">2010-09-06T14:11:22Z</dcterms:created>
  <dcterms:modified xsi:type="dcterms:W3CDTF">2016-03-10T16:57:36Z</dcterms:modified>
</cp:coreProperties>
</file>